
<file path=[Content_Types].xml><?xml version="1.0" encoding="utf-8"?>
<Types xmlns="http://schemas.openxmlformats.org/package/2006/content-types">
  <Default Extension="jpeg" ContentType="image/jpeg"/>
  <Default Extension="vml" ContentType="application/vnd.openxmlformats-officedocument.vmlDrawing"/>
  <Default Extension="pptx" ContentType="application/vnd.openxmlformats-officedocument.presentationml.presentation"/>
  <Default Extension="bin" ContentType="application/vnd.openxmlformats-officedocument.oleObject"/>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5" r:id="rId17"/>
    <p:sldId id="271" r:id="rId18"/>
    <p:sldId id="272" r:id="rId19"/>
    <p:sldId id="273" r:id="rId20"/>
    <p:sldId id="274" r:id="rId21"/>
    <p:sldId id="276" r:id="rId22"/>
    <p:sldId id="285" r:id="rId23"/>
    <p:sldId id="277" r:id="rId24"/>
    <p:sldId id="278" r:id="rId25"/>
    <p:sldId id="279" r:id="rId2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1.emf"/><Relationship Id="rId1" Type="http://schemas.openxmlformats.org/officeDocument/2006/relationships/package" Target="../embeddings/Presentation1.pptx"/></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2.emf"/><Relationship Id="rId1"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graphicFrame>
        <p:nvGraphicFramePr>
          <p:cNvPr id="4" name="对象 3"/>
          <p:cNvGraphicFramePr/>
          <p:nvPr/>
        </p:nvGraphicFramePr>
        <p:xfrm>
          <a:off x="-52705" y="-8890"/>
          <a:ext cx="12285980" cy="6814185"/>
        </p:xfrm>
        <a:graphic>
          <a:graphicData uri="http://schemas.openxmlformats.org/presentationml/2006/ole">
            <mc:AlternateContent xmlns:mc="http://schemas.openxmlformats.org/markup-compatibility/2006">
              <mc:Choice xmlns:v="urn:schemas-microsoft-com:vml" Requires="v">
                <p:oleObj spid="_x0000_s5" name="" r:id="rId1" imgW="4591050" imgH="3438525" progId="PowerPoint.Show.12">
                  <p:embed/>
                </p:oleObj>
              </mc:Choice>
              <mc:Fallback>
                <p:oleObj name="" r:id="rId1" imgW="4591050" imgH="3438525" progId="PowerPoint.Show.12">
                  <p:embed/>
                  <p:pic>
                    <p:nvPicPr>
                      <p:cNvPr id="0" name="图片 4"/>
                      <p:cNvPicPr/>
                      <p:nvPr/>
                    </p:nvPicPr>
                    <p:blipFill>
                      <a:blip r:embed="rId2"/>
                      <a:stretch>
                        <a:fillRect/>
                      </a:stretch>
                    </p:blipFill>
                    <p:spPr>
                      <a:xfrm>
                        <a:off x="-52705" y="-8890"/>
                        <a:ext cx="12285980" cy="6814185"/>
                      </a:xfrm>
                      <a:prstGeom prst="rect">
                        <a:avLst/>
                      </a:prstGeom>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50" name="Rectangle 6"/>
          <p:cNvSpPr/>
          <p:nvPr/>
        </p:nvSpPr>
        <p:spPr>
          <a:xfrm>
            <a:off x="2208213" y="3429000"/>
            <a:ext cx="8064500" cy="3124200"/>
          </a:xfrm>
          <a:prstGeom prst="rect">
            <a:avLst/>
          </a:prstGeom>
          <a:solidFill>
            <a:srgbClr val="0000FF"/>
          </a:solidFill>
          <a:ln w="76200" cap="flat" cmpd="tri">
            <a:solidFill>
              <a:srgbClr val="000066"/>
            </a:solidFill>
            <a:prstDash val="solid"/>
            <a:miter/>
            <a:headEnd type="none" w="med" len="med"/>
            <a:tailEnd type="none" w="med" len="med"/>
          </a:ln>
        </p:spPr>
        <p:txBody>
          <a:bodyPr>
            <a:spAutoFit/>
          </a:bodyPr>
          <a:p>
            <a:pPr lvl="0" eaLnBrk="1" hangingPunct="1"/>
            <a:r>
              <a:rPr lang="en-US" altLang="zh-CN" sz="3200" b="1" dirty="0">
                <a:solidFill>
                  <a:srgbClr val="FF0000"/>
                </a:solidFill>
                <a:latin typeface="华文中宋" pitchFamily="2" charset="-122"/>
                <a:ea typeface="华文中宋" pitchFamily="2" charset="-122"/>
              </a:rPr>
              <a:t>                     </a:t>
            </a:r>
            <a:r>
              <a:rPr lang="zh-CN" altLang="en-US" sz="3200" b="1" dirty="0">
                <a:solidFill>
                  <a:schemeClr val="bg1"/>
                </a:solidFill>
                <a:latin typeface="华文中宋" pitchFamily="2" charset="-122"/>
                <a:ea typeface="华文中宋" pitchFamily="2" charset="-122"/>
              </a:rPr>
              <a:t>君主立宪制</a:t>
            </a:r>
            <a:endParaRPr lang="zh-CN" altLang="en-US" sz="3200" b="1" dirty="0">
              <a:solidFill>
                <a:schemeClr val="bg1"/>
              </a:solidFill>
              <a:latin typeface="华文中宋" pitchFamily="2" charset="-122"/>
              <a:ea typeface="华文中宋" pitchFamily="2" charset="-122"/>
            </a:endParaRPr>
          </a:p>
          <a:p>
            <a:pPr lvl="0" eaLnBrk="1" hangingPunct="1"/>
            <a:r>
              <a:rPr lang="zh-CN" altLang="en-US" sz="3200" b="1" dirty="0">
                <a:latin typeface="宋体" panose="02010600030101010101" pitchFamily="2" charset="-122"/>
                <a:ea typeface="宋体" panose="02010600030101010101" pitchFamily="2" charset="-122"/>
              </a:rPr>
              <a:t>      </a:t>
            </a:r>
            <a:r>
              <a:rPr lang="zh-CN" altLang="en-US" sz="3200" b="1" dirty="0">
                <a:solidFill>
                  <a:schemeClr val="bg1"/>
                </a:solidFill>
                <a:latin typeface="华文中宋" pitchFamily="2" charset="-122"/>
                <a:ea typeface="华文中宋" pitchFamily="2" charset="-122"/>
              </a:rPr>
              <a:t>资本主义国家以世袭君主为国家元首，以议会为核心，君主权力受法律限制的资本主义政权组织形式。是近现代欧美资产阶级</a:t>
            </a:r>
            <a:r>
              <a:rPr lang="zh-CN" altLang="en-US" sz="3200" b="1" dirty="0">
                <a:solidFill>
                  <a:srgbClr val="FF0000"/>
                </a:solidFill>
                <a:latin typeface="华文中宋" pitchFamily="2" charset="-122"/>
                <a:ea typeface="华文中宋" pitchFamily="2" charset="-122"/>
              </a:rPr>
              <a:t>代议制</a:t>
            </a:r>
            <a:r>
              <a:rPr lang="zh-CN" altLang="en-US" sz="3200" b="1" dirty="0">
                <a:solidFill>
                  <a:schemeClr val="bg1"/>
                </a:solidFill>
                <a:latin typeface="华文中宋" pitchFamily="2" charset="-122"/>
                <a:ea typeface="华文中宋" pitchFamily="2" charset="-122"/>
              </a:rPr>
              <a:t>的两种主要表现形式之一。</a:t>
            </a:r>
            <a:endParaRPr lang="zh-CN" altLang="en-US" sz="3200" b="1" dirty="0">
              <a:solidFill>
                <a:schemeClr val="bg1"/>
              </a:solidFill>
              <a:latin typeface="华文中宋" pitchFamily="2" charset="-122"/>
              <a:ea typeface="华文中宋" pitchFamily="2" charset="-122"/>
            </a:endParaRPr>
          </a:p>
          <a:p>
            <a:pPr lvl="0" eaLnBrk="1" hangingPunct="1">
              <a:spcBef>
                <a:spcPct val="50000"/>
              </a:spcBef>
            </a:pPr>
            <a:endParaRPr lang="en-US" altLang="zh-CN" sz="2600" b="1" dirty="0">
              <a:solidFill>
                <a:schemeClr val="bg1"/>
              </a:solidFill>
              <a:latin typeface="宋体" panose="02010600030101010101" pitchFamily="2" charset="-122"/>
              <a:ea typeface="宋体" panose="02010600030101010101" pitchFamily="2" charset="-122"/>
            </a:endParaRPr>
          </a:p>
        </p:txBody>
      </p:sp>
      <p:sp>
        <p:nvSpPr>
          <p:cNvPr id="24578" name="Text Box 2"/>
          <p:cNvSpPr txBox="1"/>
          <p:nvPr/>
        </p:nvSpPr>
        <p:spPr>
          <a:xfrm>
            <a:off x="6550025" y="981075"/>
            <a:ext cx="2859088" cy="701040"/>
          </a:xfrm>
          <a:prstGeom prst="rect">
            <a:avLst/>
          </a:prstGeom>
          <a:solidFill>
            <a:srgbClr val="FFFF00"/>
          </a:solidFill>
          <a:ln w="76200" cap="flat" cmpd="tri">
            <a:solidFill>
              <a:srgbClr val="000099"/>
            </a:solidFill>
            <a:prstDash val="solid"/>
            <a:miter/>
            <a:headEnd type="none" w="med" len="med"/>
            <a:tailEnd type="none" w="med" len="med"/>
          </a:ln>
        </p:spPr>
        <p:txBody>
          <a:bodyPr>
            <a:spAutoFit/>
          </a:bodyPr>
          <a:p>
            <a:pPr lvl="0" algn="ctr" eaLnBrk="1" hangingPunct="1">
              <a:spcBef>
                <a:spcPct val="50000"/>
              </a:spcBef>
            </a:pPr>
            <a:r>
              <a:rPr lang="zh-CN" altLang="en-US" sz="4000" b="1" dirty="0">
                <a:solidFill>
                  <a:srgbClr val="FF0000"/>
                </a:solidFill>
                <a:latin typeface="华文新魏" pitchFamily="2" charset="-122"/>
                <a:ea typeface="华文新魏" pitchFamily="2" charset="-122"/>
              </a:rPr>
              <a:t>议会主权</a:t>
            </a:r>
            <a:endParaRPr lang="zh-CN" altLang="en-US" sz="4000" b="1" dirty="0">
              <a:solidFill>
                <a:srgbClr val="FF0000"/>
              </a:solidFill>
              <a:latin typeface="华文新魏" pitchFamily="2" charset="-122"/>
              <a:ea typeface="华文新魏" pitchFamily="2" charset="-122"/>
            </a:endParaRPr>
          </a:p>
        </p:txBody>
      </p:sp>
      <p:sp>
        <p:nvSpPr>
          <p:cNvPr id="24579" name="Text Box 3"/>
          <p:cNvSpPr txBox="1"/>
          <p:nvPr/>
        </p:nvSpPr>
        <p:spPr>
          <a:xfrm>
            <a:off x="6527800" y="1916113"/>
            <a:ext cx="2952750" cy="701040"/>
          </a:xfrm>
          <a:prstGeom prst="rect">
            <a:avLst/>
          </a:prstGeom>
          <a:solidFill>
            <a:srgbClr val="FFFF00"/>
          </a:solidFill>
          <a:ln w="76200" cap="flat" cmpd="tri">
            <a:solidFill>
              <a:srgbClr val="000099"/>
            </a:solidFill>
            <a:prstDash val="solid"/>
            <a:miter/>
            <a:headEnd type="none" w="med" len="med"/>
            <a:tailEnd type="none" w="med" len="med"/>
          </a:ln>
        </p:spPr>
        <p:txBody>
          <a:bodyPr>
            <a:spAutoFit/>
          </a:bodyPr>
          <a:p>
            <a:pPr lvl="0" algn="ctr" eaLnBrk="1" hangingPunct="1">
              <a:spcBef>
                <a:spcPct val="50000"/>
              </a:spcBef>
            </a:pPr>
            <a:r>
              <a:rPr lang="zh-CN" altLang="en-US" sz="4000" b="1" dirty="0">
                <a:solidFill>
                  <a:srgbClr val="FF0000"/>
                </a:solidFill>
                <a:latin typeface="华文新魏" pitchFamily="2" charset="-122"/>
                <a:ea typeface="华文新魏" pitchFamily="2" charset="-122"/>
              </a:rPr>
              <a:t>王权</a:t>
            </a:r>
            <a:r>
              <a:rPr lang="zh-CN" altLang="en-US" sz="4000" b="1" i="1" dirty="0">
                <a:solidFill>
                  <a:srgbClr val="FF0000"/>
                </a:solidFill>
                <a:latin typeface="华文新魏" pitchFamily="2" charset="-122"/>
                <a:ea typeface="华文新魏" pitchFamily="2" charset="-122"/>
              </a:rPr>
              <a:t>有限</a:t>
            </a:r>
            <a:endParaRPr lang="zh-CN" altLang="en-US" sz="4000" b="1" i="1" dirty="0">
              <a:solidFill>
                <a:srgbClr val="FF0000"/>
              </a:solidFill>
              <a:latin typeface="华文新魏" pitchFamily="2" charset="-122"/>
              <a:ea typeface="华文新魏" pitchFamily="2" charset="-122"/>
            </a:endParaRPr>
          </a:p>
        </p:txBody>
      </p:sp>
      <p:sp>
        <p:nvSpPr>
          <p:cNvPr id="13317" name="AutoShape 4"/>
          <p:cNvSpPr/>
          <p:nvPr/>
        </p:nvSpPr>
        <p:spPr>
          <a:xfrm rot="5400000">
            <a:off x="7607300" y="2563813"/>
            <a:ext cx="576263" cy="1009650"/>
          </a:xfrm>
          <a:custGeom>
            <a:avLst/>
            <a:gdLst>
              <a:gd name="txL" fmla="*/ 3375 w 21600"/>
              <a:gd name="txT" fmla="*/ 6557 h 21600"/>
              <a:gd name="txR" fmla="*/ 19589 w 21600"/>
              <a:gd name="txB" fmla="*/ 15043 h 21600"/>
            </a:gdLst>
            <a:ahLst/>
            <a:cxnLst>
              <a:cxn ang="17694720">
                <a:pos x="312956690" y="0"/>
              </a:cxn>
              <a:cxn ang="11796480">
                <a:pos x="0" y="1102998475"/>
              </a:cxn>
              <a:cxn ang="5898240">
                <a:pos x="312956690" y="2147483647"/>
              </a:cxn>
              <a:cxn ang="0">
                <a:pos x="410161125" y="1102998475"/>
              </a:cxn>
            </a:cxnLst>
            <a:rect l="txL" t="txT" r="txR" b="txB"/>
            <a:pathLst>
              <a:path w="21600" h="21600">
                <a:moveTo>
                  <a:pt x="16481" y="0"/>
                </a:moveTo>
                <a:lnTo>
                  <a:pt x="16481" y="6557"/>
                </a:lnTo>
                <a:lnTo>
                  <a:pt x="3375" y="6557"/>
                </a:lnTo>
                <a:lnTo>
                  <a:pt x="3375" y="15043"/>
                </a:lnTo>
                <a:lnTo>
                  <a:pt x="16481" y="15043"/>
                </a:lnTo>
                <a:lnTo>
                  <a:pt x="16481" y="21600"/>
                </a:lnTo>
                <a:lnTo>
                  <a:pt x="21600" y="10800"/>
                </a:lnTo>
                <a:close/>
              </a:path>
              <a:path w="21600" h="21600">
                <a:moveTo>
                  <a:pt x="1350" y="6557"/>
                </a:moveTo>
                <a:lnTo>
                  <a:pt x="1350" y="15043"/>
                </a:lnTo>
                <a:lnTo>
                  <a:pt x="2700" y="15043"/>
                </a:lnTo>
                <a:lnTo>
                  <a:pt x="2700" y="6557"/>
                </a:lnTo>
                <a:close/>
              </a:path>
              <a:path w="21600" h="21600">
                <a:moveTo>
                  <a:pt x="0" y="6557"/>
                </a:moveTo>
                <a:lnTo>
                  <a:pt x="0" y="15043"/>
                </a:lnTo>
                <a:lnTo>
                  <a:pt x="675" y="15043"/>
                </a:lnTo>
                <a:lnTo>
                  <a:pt x="675" y="6557"/>
                </a:lnTo>
                <a:close/>
              </a:path>
            </a:pathLst>
          </a:custGeom>
          <a:solidFill>
            <a:srgbClr val="FFFF00">
              <a:alpha val="100000"/>
            </a:srgbClr>
          </a:solidFill>
          <a:ln w="9525" cap="flat" cmpd="sng">
            <a:solidFill>
              <a:srgbClr val="FF0000">
                <a:alpha val="100000"/>
              </a:srgbClr>
            </a:solidFill>
            <a:prstDash val="solid"/>
            <a:miter lim="800000"/>
            <a:headEnd type="none" w="med" len="med"/>
            <a:tailEnd type="none" w="med" len="med"/>
          </a:ln>
        </p:spPr>
        <p:txBody>
          <a:bodyPr/>
          <a:p>
            <a:endParaRPr lang="zh-CN" altLang="en-US"/>
          </a:p>
        </p:txBody>
      </p:sp>
      <p:sp>
        <p:nvSpPr>
          <p:cNvPr id="91156" name="Text Box 20"/>
          <p:cNvSpPr txBox="1"/>
          <p:nvPr/>
        </p:nvSpPr>
        <p:spPr>
          <a:xfrm>
            <a:off x="2208213" y="4076700"/>
            <a:ext cx="8064500" cy="2468880"/>
          </a:xfrm>
          <a:prstGeom prst="rect">
            <a:avLst/>
          </a:prstGeom>
          <a:solidFill>
            <a:srgbClr val="0000FF"/>
          </a:solidFill>
          <a:ln w="76200" cap="flat" cmpd="tri">
            <a:solidFill>
              <a:srgbClr val="000066"/>
            </a:solidFill>
            <a:prstDash val="solid"/>
            <a:miter/>
            <a:headEnd type="none" w="med" len="med"/>
            <a:tailEnd type="none" w="med" len="med"/>
          </a:ln>
        </p:spPr>
        <p:txBody>
          <a:bodyPr>
            <a:spAutoFit/>
          </a:bodyPr>
          <a:p>
            <a:pPr lvl="0" algn="ctr" eaLnBrk="1" hangingPunct="1">
              <a:spcBef>
                <a:spcPct val="50000"/>
              </a:spcBef>
            </a:pPr>
            <a:r>
              <a:rPr lang="zh-CN" altLang="en-US" sz="3000" b="1" dirty="0">
                <a:solidFill>
                  <a:schemeClr val="bg1"/>
                </a:solidFill>
                <a:latin typeface="华文中宋" pitchFamily="2" charset="-122"/>
                <a:ea typeface="华文中宋" pitchFamily="2" charset="-122"/>
              </a:rPr>
              <a:t>代议制</a:t>
            </a:r>
            <a:endParaRPr lang="zh-CN" altLang="en-US" sz="3000" b="1" dirty="0">
              <a:solidFill>
                <a:schemeClr val="bg1"/>
              </a:solidFill>
              <a:latin typeface="华文中宋" pitchFamily="2" charset="-122"/>
              <a:ea typeface="华文中宋" pitchFamily="2" charset="-122"/>
            </a:endParaRPr>
          </a:p>
          <a:p>
            <a:pPr lvl="0" eaLnBrk="1" hangingPunct="1">
              <a:spcBef>
                <a:spcPct val="50000"/>
              </a:spcBef>
            </a:pPr>
            <a:r>
              <a:rPr lang="zh-CN" altLang="en-US" sz="2800" b="1" dirty="0">
                <a:solidFill>
                  <a:srgbClr val="000066"/>
                </a:solidFill>
                <a:latin typeface="华文中宋" pitchFamily="2" charset="-122"/>
                <a:ea typeface="华文中宋" pitchFamily="2" charset="-122"/>
              </a:rPr>
              <a:t>     </a:t>
            </a:r>
            <a:r>
              <a:rPr lang="zh-CN" altLang="en-US" sz="2800" b="1" dirty="0">
                <a:solidFill>
                  <a:schemeClr val="bg1"/>
                </a:solidFill>
                <a:latin typeface="华文中宋" pitchFamily="2" charset="-122"/>
                <a:ea typeface="华文中宋" pitchFamily="2" charset="-122"/>
              </a:rPr>
              <a:t>由选民通过选举代表，组成代议机关行使国家权力的制度，是一种间接民主。现代国家普遍实行代议制。资本主义国家的代议机关是议会，所以资本主义代议制又称议会制。</a:t>
            </a:r>
            <a:endParaRPr lang="zh-CN" altLang="en-US" sz="2800" b="1" dirty="0">
              <a:solidFill>
                <a:schemeClr val="bg1"/>
              </a:solidFill>
              <a:latin typeface="华文中宋" pitchFamily="2" charset="-122"/>
              <a:ea typeface="华文中宋" pitchFamily="2" charset="-122"/>
            </a:endParaRPr>
          </a:p>
        </p:txBody>
      </p:sp>
      <p:sp>
        <p:nvSpPr>
          <p:cNvPr id="13319" name="Rectangle 13"/>
          <p:cNvSpPr/>
          <p:nvPr/>
        </p:nvSpPr>
        <p:spPr>
          <a:xfrm>
            <a:off x="550863" y="231775"/>
            <a:ext cx="6480175" cy="613410"/>
          </a:xfrm>
          <a:prstGeom prst="rect">
            <a:avLst/>
          </a:prstGeom>
          <a:noFill/>
          <a:ln w="9525">
            <a:noFill/>
          </a:ln>
        </p:spPr>
        <p:txBody>
          <a:bodyPr>
            <a:spAutoFit/>
          </a:bodyPr>
          <a:p>
            <a:pPr lvl="0" eaLnBrk="0" hangingPunct="0">
              <a:spcBef>
                <a:spcPct val="20000"/>
              </a:spcBef>
            </a:pPr>
            <a:r>
              <a:rPr lang="zh-CN" altLang="en-US" sz="3200" b="1" dirty="0">
                <a:solidFill>
                  <a:schemeClr val="tx1"/>
                </a:solidFill>
                <a:latin typeface="微软雅黑" panose="020B0503020204020204" charset="-122"/>
                <a:ea typeface="微软雅黑" panose="020B0503020204020204" charset="-122"/>
              </a:rPr>
              <a:t>二   君主立宪制的确立</a:t>
            </a:r>
            <a:endParaRPr lang="zh-CN" altLang="en-US" sz="3200" b="1" dirty="0">
              <a:solidFill>
                <a:schemeClr val="tx1"/>
              </a:solidFill>
              <a:latin typeface="微软雅黑" panose="020B0503020204020204" charset="-122"/>
              <a:ea typeface="微软雅黑" panose="020B0503020204020204" charset="-122"/>
            </a:endParaRPr>
          </a:p>
        </p:txBody>
      </p:sp>
      <p:sp>
        <p:nvSpPr>
          <p:cNvPr id="24590" name="Text Box 14"/>
          <p:cNvSpPr txBox="1"/>
          <p:nvPr/>
        </p:nvSpPr>
        <p:spPr>
          <a:xfrm>
            <a:off x="2495550" y="981075"/>
            <a:ext cx="2859088" cy="701040"/>
          </a:xfrm>
          <a:prstGeom prst="rect">
            <a:avLst/>
          </a:prstGeom>
          <a:solidFill>
            <a:srgbClr val="FFFF00"/>
          </a:solidFill>
          <a:ln w="76200" cap="flat" cmpd="tri">
            <a:solidFill>
              <a:srgbClr val="000099"/>
            </a:solidFill>
            <a:prstDash val="solid"/>
            <a:miter/>
            <a:headEnd type="none" w="med" len="med"/>
            <a:tailEnd type="none" w="med" len="med"/>
          </a:ln>
        </p:spPr>
        <p:txBody>
          <a:bodyPr>
            <a:spAutoFit/>
          </a:bodyPr>
          <a:p>
            <a:pPr lvl="0" algn="ctr" eaLnBrk="1" hangingPunct="1">
              <a:spcBef>
                <a:spcPct val="50000"/>
              </a:spcBef>
            </a:pPr>
            <a:r>
              <a:rPr lang="zh-CN" altLang="en-US" sz="4000" b="1" dirty="0">
                <a:solidFill>
                  <a:srgbClr val="FF0000"/>
                </a:solidFill>
                <a:latin typeface="华文新魏" pitchFamily="2" charset="-122"/>
                <a:ea typeface="华文新魏" pitchFamily="2" charset="-122"/>
              </a:rPr>
              <a:t>国王主权</a:t>
            </a:r>
            <a:endParaRPr lang="zh-CN" altLang="en-US" sz="4000" b="1" dirty="0">
              <a:solidFill>
                <a:srgbClr val="FF0000"/>
              </a:solidFill>
              <a:latin typeface="华文新魏" pitchFamily="2" charset="-122"/>
              <a:ea typeface="华文新魏" pitchFamily="2" charset="-122"/>
            </a:endParaRPr>
          </a:p>
        </p:txBody>
      </p:sp>
      <p:sp>
        <p:nvSpPr>
          <p:cNvPr id="24591" name="Text Box 15"/>
          <p:cNvSpPr txBox="1"/>
          <p:nvPr/>
        </p:nvSpPr>
        <p:spPr>
          <a:xfrm>
            <a:off x="2424113" y="1916113"/>
            <a:ext cx="2952750" cy="701040"/>
          </a:xfrm>
          <a:prstGeom prst="rect">
            <a:avLst/>
          </a:prstGeom>
          <a:solidFill>
            <a:srgbClr val="FFFF00"/>
          </a:solidFill>
          <a:ln w="76200" cap="flat" cmpd="tri">
            <a:solidFill>
              <a:srgbClr val="000099"/>
            </a:solidFill>
            <a:prstDash val="solid"/>
            <a:miter/>
            <a:headEnd type="none" w="med" len="med"/>
            <a:tailEnd type="none" w="med" len="med"/>
          </a:ln>
        </p:spPr>
        <p:txBody>
          <a:bodyPr>
            <a:spAutoFit/>
          </a:bodyPr>
          <a:p>
            <a:pPr lvl="0" algn="ctr" eaLnBrk="1" hangingPunct="1">
              <a:spcBef>
                <a:spcPct val="50000"/>
              </a:spcBef>
            </a:pPr>
            <a:r>
              <a:rPr lang="zh-CN" altLang="en-US" sz="4000" b="1" dirty="0">
                <a:solidFill>
                  <a:srgbClr val="FF0000"/>
                </a:solidFill>
                <a:latin typeface="华文新魏" pitchFamily="2" charset="-122"/>
                <a:ea typeface="华文新魏" pitchFamily="2" charset="-122"/>
              </a:rPr>
              <a:t>王权无限</a:t>
            </a:r>
            <a:endParaRPr lang="zh-CN" altLang="en-US" sz="4000" b="1" dirty="0">
              <a:solidFill>
                <a:srgbClr val="FF0000"/>
              </a:solidFill>
              <a:latin typeface="华文新魏" pitchFamily="2" charset="-122"/>
              <a:ea typeface="华文新魏" pitchFamily="2" charset="-122"/>
            </a:endParaRPr>
          </a:p>
        </p:txBody>
      </p:sp>
      <p:sp>
        <p:nvSpPr>
          <p:cNvPr id="24593" name="AutoShape 17"/>
          <p:cNvSpPr/>
          <p:nvPr/>
        </p:nvSpPr>
        <p:spPr>
          <a:xfrm>
            <a:off x="5591175" y="1125538"/>
            <a:ext cx="792163" cy="574675"/>
          </a:xfrm>
          <a:custGeom>
            <a:avLst/>
            <a:gdLst>
              <a:gd name="txL" fmla="*/ 3375 w 21600"/>
              <a:gd name="txT" fmla="*/ 5400 h 21600"/>
              <a:gd name="txR" fmla="*/ 18900 w 21600"/>
              <a:gd name="txB" fmla="*/ 16200 h 21600"/>
            </a:gdLst>
            <a:ahLst/>
            <a:cxnLst>
              <a:cxn ang="17694720">
                <a:pos x="799092377" y="0"/>
              </a:cxn>
              <a:cxn ang="11796480">
                <a:pos x="0" y="203390233"/>
              </a:cxn>
              <a:cxn ang="5898240">
                <a:pos x="799092377" y="406779827"/>
              </a:cxn>
              <a:cxn ang="0">
                <a:pos x="1065457383" y="203390233"/>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alpha val="100000"/>
            </a:srgbClr>
          </a:solidFill>
          <a:ln w="9525" cap="flat" cmpd="sng">
            <a:solidFill>
              <a:srgbClr val="FF0000">
                <a:alpha val="100000"/>
              </a:srgbClr>
            </a:solidFill>
            <a:prstDash val="solid"/>
            <a:miter lim="800000"/>
            <a:headEnd type="none" w="med" len="med"/>
            <a:tailEnd type="none" w="med" len="med"/>
          </a:ln>
        </p:spPr>
        <p:txBody>
          <a:bodyPr/>
          <a:p>
            <a:endParaRPr lang="zh-CN" altLang="en-US"/>
          </a:p>
        </p:txBody>
      </p:sp>
      <p:sp>
        <p:nvSpPr>
          <p:cNvPr id="24594" name="AutoShape 18"/>
          <p:cNvSpPr/>
          <p:nvPr/>
        </p:nvSpPr>
        <p:spPr>
          <a:xfrm>
            <a:off x="5591175" y="1989138"/>
            <a:ext cx="792163" cy="574675"/>
          </a:xfrm>
          <a:custGeom>
            <a:avLst/>
            <a:gdLst>
              <a:gd name="txL" fmla="*/ 3375 w 21600"/>
              <a:gd name="txT" fmla="*/ 5400 h 21600"/>
              <a:gd name="txR" fmla="*/ 18900 w 21600"/>
              <a:gd name="txB" fmla="*/ 16200 h 21600"/>
            </a:gdLst>
            <a:ahLst/>
            <a:cxnLst>
              <a:cxn ang="17694720">
                <a:pos x="799092377" y="0"/>
              </a:cxn>
              <a:cxn ang="11796480">
                <a:pos x="0" y="203390233"/>
              </a:cxn>
              <a:cxn ang="5898240">
                <a:pos x="799092377" y="406779827"/>
              </a:cxn>
              <a:cxn ang="0">
                <a:pos x="1065457383" y="203390233"/>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alpha val="100000"/>
            </a:srgbClr>
          </a:solidFill>
          <a:ln w="9525" cap="flat" cmpd="sng">
            <a:solidFill>
              <a:srgbClr val="FF0000">
                <a:alpha val="100000"/>
              </a:srgbClr>
            </a:solidFill>
            <a:prstDash val="solid"/>
            <a:miter lim="800000"/>
            <a:headEnd type="none" w="med" len="med"/>
            <a:tailEnd type="none" w="med" len="med"/>
          </a:ln>
        </p:spPr>
        <p:txBody>
          <a:bodyPr/>
          <a:p>
            <a:endParaRPr lang="zh-CN" altLang="en-US"/>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90"/>
                                        </p:tgtEl>
                                        <p:attrNameLst>
                                          <p:attrName>style.visibility</p:attrName>
                                        </p:attrNameLst>
                                      </p:cBhvr>
                                      <p:to>
                                        <p:strVal val="visible"/>
                                      </p:to>
                                    </p:set>
                                    <p:animEffect transition="in" filter="slide(fromBottom)">
                                      <p:cBhvr>
                                        <p:cTn id="7" dur="500"/>
                                        <p:tgtEl>
                                          <p:spTgt spid="245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4593"/>
                                        </p:tgtEl>
                                        <p:attrNameLst>
                                          <p:attrName>style.visibility</p:attrName>
                                        </p:attrNameLst>
                                      </p:cBhvr>
                                      <p:to>
                                        <p:strVal val="visible"/>
                                      </p:to>
                                    </p:set>
                                    <p:anim calcmode="lin" valueType="num">
                                      <p:cBhvr additive="base">
                                        <p:cTn id="12" dur="500" fill="hold"/>
                                        <p:tgtEl>
                                          <p:spTgt spid="24593"/>
                                        </p:tgtEl>
                                        <p:attrNameLst>
                                          <p:attrName>ppt_x</p:attrName>
                                        </p:attrNameLst>
                                      </p:cBhvr>
                                      <p:tavLst>
                                        <p:tav tm="0">
                                          <p:val>
                                            <p:strVal val="0-#ppt_w/2"/>
                                          </p:val>
                                        </p:tav>
                                        <p:tav tm="100000">
                                          <p:val>
                                            <p:strVal val="#ppt_x"/>
                                          </p:val>
                                        </p:tav>
                                      </p:tavLst>
                                    </p:anim>
                                    <p:anim calcmode="lin" valueType="num">
                                      <p:cBhvr additive="base">
                                        <p:cTn id="13" dur="500" fill="hold"/>
                                        <p:tgtEl>
                                          <p:spTgt spid="2459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4578"/>
                                        </p:tgtEl>
                                        <p:attrNameLst>
                                          <p:attrName>style.visibility</p:attrName>
                                        </p:attrNameLst>
                                      </p:cBhvr>
                                      <p:to>
                                        <p:strVal val="visible"/>
                                      </p:to>
                                    </p:set>
                                    <p:animEffect transition="in" filter="slide(fromBottom)">
                                      <p:cBhvr>
                                        <p:cTn id="18" dur="500"/>
                                        <p:tgtEl>
                                          <p:spTgt spid="2457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4591"/>
                                        </p:tgtEl>
                                        <p:attrNameLst>
                                          <p:attrName>style.visibility</p:attrName>
                                        </p:attrNameLst>
                                      </p:cBhvr>
                                      <p:to>
                                        <p:strVal val="visible"/>
                                      </p:to>
                                    </p:set>
                                    <p:animEffect transition="in" filter="slide(fromBottom)">
                                      <p:cBhvr>
                                        <p:cTn id="23" dur="500"/>
                                        <p:tgtEl>
                                          <p:spTgt spid="2459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24594"/>
                                        </p:tgtEl>
                                        <p:attrNameLst>
                                          <p:attrName>style.visibility</p:attrName>
                                        </p:attrNameLst>
                                      </p:cBhvr>
                                      <p:to>
                                        <p:strVal val="visible"/>
                                      </p:to>
                                    </p:set>
                                    <p:anim calcmode="lin" valueType="num">
                                      <p:cBhvr additive="base">
                                        <p:cTn id="28" dur="500" fill="hold"/>
                                        <p:tgtEl>
                                          <p:spTgt spid="24594"/>
                                        </p:tgtEl>
                                        <p:attrNameLst>
                                          <p:attrName>ppt_x</p:attrName>
                                        </p:attrNameLst>
                                      </p:cBhvr>
                                      <p:tavLst>
                                        <p:tav tm="0">
                                          <p:val>
                                            <p:strVal val="0-#ppt_w/2"/>
                                          </p:val>
                                        </p:tav>
                                        <p:tav tm="100000">
                                          <p:val>
                                            <p:strVal val="#ppt_x"/>
                                          </p:val>
                                        </p:tav>
                                      </p:tavLst>
                                    </p:anim>
                                    <p:anim calcmode="lin" valueType="num">
                                      <p:cBhvr additive="base">
                                        <p:cTn id="29" dur="500" fill="hold"/>
                                        <p:tgtEl>
                                          <p:spTgt spid="2459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4579"/>
                                        </p:tgtEl>
                                        <p:attrNameLst>
                                          <p:attrName>style.visibility</p:attrName>
                                        </p:attrNameLst>
                                      </p:cBhvr>
                                      <p:to>
                                        <p:strVal val="visible"/>
                                      </p:to>
                                    </p:set>
                                    <p:animEffect transition="in" filter="box(in)">
                                      <p:cBhvr>
                                        <p:cTn id="34" dur="500"/>
                                        <p:tgtEl>
                                          <p:spTgt spid="2457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13317"/>
                                        </p:tgtEl>
                                        <p:attrNameLst>
                                          <p:attrName>style.visibility</p:attrName>
                                        </p:attrNameLst>
                                      </p:cBhvr>
                                      <p:to>
                                        <p:strVal val="visible"/>
                                      </p:to>
                                    </p:set>
                                    <p:anim calcmode="lin" valueType="num">
                                      <p:cBhvr additive="base">
                                        <p:cTn id="39" dur="500" fill="hold"/>
                                        <p:tgtEl>
                                          <p:spTgt spid="13317"/>
                                        </p:tgtEl>
                                        <p:attrNameLst>
                                          <p:attrName>ppt_x</p:attrName>
                                        </p:attrNameLst>
                                      </p:cBhvr>
                                      <p:tavLst>
                                        <p:tav tm="0">
                                          <p:val>
                                            <p:strVal val="#ppt_x"/>
                                          </p:val>
                                        </p:tav>
                                        <p:tav tm="100000">
                                          <p:val>
                                            <p:strVal val="#ppt_x"/>
                                          </p:val>
                                        </p:tav>
                                      </p:tavLst>
                                    </p:anim>
                                    <p:anim calcmode="lin" valueType="num">
                                      <p:cBhvr additive="base">
                                        <p:cTn id="40" dur="500" fill="hold"/>
                                        <p:tgtEl>
                                          <p:spTgt spid="13317"/>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08550"/>
                                        </p:tgtEl>
                                        <p:attrNameLst>
                                          <p:attrName>style.visibility</p:attrName>
                                        </p:attrNameLst>
                                      </p:cBhvr>
                                      <p:to>
                                        <p:strVal val="visible"/>
                                      </p:to>
                                    </p:set>
                                    <p:animEffect transition="in" filter="box(in)">
                                      <p:cBhvr>
                                        <p:cTn id="45" dur="500"/>
                                        <p:tgtEl>
                                          <p:spTgt spid="108550"/>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91156"/>
                                        </p:tgtEl>
                                        <p:attrNameLst>
                                          <p:attrName>style.visibility</p:attrName>
                                        </p:attrNameLst>
                                      </p:cBhvr>
                                      <p:to>
                                        <p:strVal val="visible"/>
                                      </p:to>
                                    </p:set>
                                    <p:animEffect transition="in" filter="box(in)">
                                      <p:cBhvr>
                                        <p:cTn id="50" dur="500"/>
                                        <p:tgtEl>
                                          <p:spTgt spid="91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bldLvl="0" animBg="1"/>
      <p:bldP spid="24578" grpId="0" bldLvl="0" animBg="1"/>
      <p:bldP spid="24579" grpId="0" bldLvl="0" animBg="1"/>
      <p:bldP spid="91156" grpId="0" bldLvl="0" animBg="1"/>
      <p:bldP spid="24590" grpId="0" bldLvl="0" animBg="1"/>
      <p:bldP spid="2459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2" name="Rectangle 4"/>
          <p:cNvSpPr/>
          <p:nvPr/>
        </p:nvSpPr>
        <p:spPr>
          <a:xfrm>
            <a:off x="3359150" y="-6350"/>
            <a:ext cx="6624638" cy="678815"/>
          </a:xfrm>
          <a:prstGeom prst="rect">
            <a:avLst/>
          </a:prstGeom>
          <a:noFill/>
          <a:ln w="9525">
            <a:noFill/>
          </a:ln>
        </p:spPr>
        <p:txBody>
          <a:bodyPr>
            <a:spAutoFit/>
          </a:bodyPr>
          <a:p>
            <a:pPr lvl="0" eaLnBrk="1" hangingPunct="1"/>
            <a:r>
              <a:rPr lang="zh-CN" altLang="en-US" sz="3600" b="1" dirty="0">
                <a:solidFill>
                  <a:schemeClr val="tx1"/>
                </a:solidFill>
                <a:latin typeface="微软雅黑" panose="020B0503020204020204" charset="-122"/>
                <a:ea typeface="微软雅黑" panose="020B0503020204020204" charset="-122"/>
              </a:rPr>
              <a:t>三、君主立宪制的完善</a:t>
            </a:r>
            <a:endParaRPr lang="zh-CN" altLang="en-US" sz="3600" b="1" dirty="0">
              <a:solidFill>
                <a:schemeClr val="tx1"/>
              </a:solidFill>
              <a:latin typeface="微软雅黑" panose="020B0503020204020204" charset="-122"/>
              <a:ea typeface="微软雅黑" panose="020B0503020204020204" charset="-122"/>
            </a:endParaRPr>
          </a:p>
        </p:txBody>
      </p:sp>
      <p:sp>
        <p:nvSpPr>
          <p:cNvPr id="7175" name="Rectangle 7"/>
          <p:cNvSpPr/>
          <p:nvPr/>
        </p:nvSpPr>
        <p:spPr>
          <a:xfrm>
            <a:off x="1377950" y="912813"/>
            <a:ext cx="7670800" cy="1101090"/>
          </a:xfrm>
          <a:prstGeom prst="rect">
            <a:avLst/>
          </a:prstGeom>
          <a:noFill/>
          <a:ln w="9525">
            <a:noFill/>
          </a:ln>
        </p:spPr>
        <p:txBody>
          <a:bodyPr>
            <a:spAutoFit/>
          </a:bodyPr>
          <a:p>
            <a:pPr lvl="0" eaLnBrk="1" hangingPunct="1"/>
            <a:r>
              <a:rPr lang="en-US" sz="3200" b="1" dirty="0">
                <a:latin typeface="微软雅黑" panose="020B0503020204020204" charset="-122"/>
                <a:ea typeface="微软雅黑" panose="020B0503020204020204" charset="-122"/>
              </a:rPr>
              <a:t>1</a:t>
            </a:r>
            <a:r>
              <a:rPr lang="zh-CN" altLang="en-US" sz="3200" b="1" dirty="0">
                <a:latin typeface="微软雅黑" panose="020B0503020204020204" charset="-122"/>
                <a:ea typeface="微软雅黑" panose="020B0503020204020204" charset="-122"/>
              </a:rPr>
              <a:t>、责任内阁制的形成</a:t>
            </a:r>
            <a:endParaRPr lang="zh-CN" altLang="en-US" sz="3200" b="1" dirty="0">
              <a:latin typeface="微软雅黑" panose="020B0503020204020204" charset="-122"/>
              <a:ea typeface="微软雅黑" panose="020B0503020204020204" charset="-122"/>
            </a:endParaRPr>
          </a:p>
          <a:p>
            <a:pPr lvl="0" eaLnBrk="1" hangingPunct="1"/>
            <a:r>
              <a:rPr lang="zh-CN" altLang="en-US" sz="3200" b="1" dirty="0">
                <a:latin typeface="微软雅黑" panose="020B0503020204020204" charset="-122"/>
                <a:ea typeface="微软雅黑" panose="020B0503020204020204" charset="-122"/>
              </a:rPr>
              <a:t>                                  </a:t>
            </a:r>
            <a:endParaRPr lang="zh-CN" altLang="en-US" sz="3200" b="1" dirty="0">
              <a:latin typeface="微软雅黑" panose="020B0503020204020204" charset="-122"/>
              <a:ea typeface="微软雅黑" panose="020B0503020204020204" charset="-122"/>
            </a:endParaRPr>
          </a:p>
        </p:txBody>
      </p:sp>
      <p:sp>
        <p:nvSpPr>
          <p:cNvPr id="147462" name="Rectangle 6"/>
          <p:cNvSpPr/>
          <p:nvPr/>
        </p:nvSpPr>
        <p:spPr>
          <a:xfrm>
            <a:off x="1992313" y="3060700"/>
            <a:ext cx="8415337" cy="1584960"/>
          </a:xfrm>
          <a:prstGeom prst="rect">
            <a:avLst/>
          </a:prstGeom>
          <a:solidFill>
            <a:srgbClr val="0000FF"/>
          </a:solidFill>
          <a:ln w="76200" cap="flat" cmpd="tri">
            <a:solidFill>
              <a:srgbClr val="000066"/>
            </a:solidFill>
            <a:prstDash val="solid"/>
            <a:miter/>
            <a:headEnd type="none" w="med" len="med"/>
            <a:tailEnd type="none" w="med" len="med"/>
          </a:ln>
        </p:spPr>
        <p:txBody>
          <a:bodyPr>
            <a:spAutoFit/>
          </a:bodyPr>
          <a:p>
            <a:pPr lvl="0" eaLnBrk="1" hangingPunct="1">
              <a:spcBef>
                <a:spcPct val="50000"/>
              </a:spcBef>
            </a:pPr>
            <a:r>
              <a:rPr lang="en-US" altLang="zh-CN" sz="2800" b="1" dirty="0">
                <a:solidFill>
                  <a:schemeClr val="bg1"/>
                </a:solidFill>
                <a:latin typeface="Arial" panose="020B0604020202020204" pitchFamily="34" charset="0"/>
                <a:ea typeface="黑体" panose="02010609060101010101" pitchFamily="49" charset="-122"/>
              </a:rPr>
              <a:t>                                </a:t>
            </a:r>
            <a:r>
              <a:rPr lang="zh-CN" altLang="en-US" sz="2800" b="1" dirty="0">
                <a:solidFill>
                  <a:schemeClr val="bg1"/>
                </a:solidFill>
                <a:latin typeface="Arial" panose="020B0604020202020204" pitchFamily="34" charset="0"/>
                <a:ea typeface="黑体" panose="02010609060101010101" pitchFamily="49" charset="-122"/>
              </a:rPr>
              <a:t>责任内阁制</a:t>
            </a:r>
            <a:endParaRPr lang="zh-CN" altLang="en-US" sz="2800" b="1" dirty="0">
              <a:solidFill>
                <a:schemeClr val="bg1"/>
              </a:solidFill>
              <a:latin typeface="Arial" panose="020B0604020202020204" pitchFamily="34" charset="0"/>
              <a:ea typeface="黑体" panose="02010609060101010101" pitchFamily="49" charset="-122"/>
            </a:endParaRPr>
          </a:p>
          <a:p>
            <a:pPr lvl="0" eaLnBrk="1" hangingPunct="1">
              <a:spcBef>
                <a:spcPct val="50000"/>
              </a:spcBef>
            </a:pPr>
            <a:r>
              <a:rPr lang="zh-CN" altLang="en-US" sz="2800" b="1" dirty="0">
                <a:solidFill>
                  <a:schemeClr val="bg1"/>
                </a:solidFill>
                <a:latin typeface="Arial" panose="020B0604020202020204" pitchFamily="34" charset="0"/>
                <a:ea typeface="黑体" panose="02010609060101010101" pitchFamily="49" charset="-122"/>
              </a:rPr>
              <a:t>        是资本主义国家由内阁总揽国家行政权力并向议会负责的一种国家政权组织形式。 </a:t>
            </a:r>
            <a:endParaRPr lang="zh-CN" altLang="en-US" sz="2800" b="1" dirty="0">
              <a:solidFill>
                <a:schemeClr val="bg1"/>
              </a:solidFill>
              <a:latin typeface="Arial" panose="020B0604020202020204" pitchFamily="34" charset="0"/>
              <a:ea typeface="黑体" panose="02010609060101010101" pitchFamily="49" charset="-122"/>
            </a:endParaRPr>
          </a:p>
        </p:txBody>
      </p:sp>
      <p:sp>
        <p:nvSpPr>
          <p:cNvPr id="7183" name="Rectangle 15"/>
          <p:cNvSpPr/>
          <p:nvPr/>
        </p:nvSpPr>
        <p:spPr>
          <a:xfrm>
            <a:off x="5159375" y="1628775"/>
            <a:ext cx="5688013" cy="613410"/>
          </a:xfrm>
          <a:prstGeom prst="rect">
            <a:avLst/>
          </a:prstGeom>
          <a:noFill/>
          <a:ln w="9525">
            <a:noFill/>
          </a:ln>
        </p:spPr>
        <p:txBody>
          <a:bodyPr>
            <a:spAutoFit/>
          </a:bodyPr>
          <a:p>
            <a:pPr lvl="0" eaLnBrk="1" hangingPunct="1"/>
            <a:r>
              <a:rPr lang="en-US" altLang="zh-CN" sz="3200" b="1" dirty="0">
                <a:latin typeface="微软雅黑" panose="020B0503020204020204" charset="-122"/>
                <a:ea typeface="微软雅黑" panose="020B0503020204020204" charset="-122"/>
              </a:rPr>
              <a:t>——</a:t>
            </a:r>
            <a:r>
              <a:rPr lang="zh-CN" altLang="en-US" sz="3200" b="1" dirty="0">
                <a:latin typeface="Arial" panose="020B0604020202020204" pitchFamily="34" charset="0"/>
                <a:ea typeface="微软雅黑" panose="020B0503020204020204" charset="-122"/>
              </a:rPr>
              <a:t>政治权利的第二次下移</a:t>
            </a:r>
            <a:endParaRPr lang="zh-CN" altLang="en-US" sz="3200" b="1" dirty="0">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175"/>
                                        </p:tgtEl>
                                        <p:attrNameLst>
                                          <p:attrName>style.visibility</p:attrName>
                                        </p:attrNameLst>
                                      </p:cBhvr>
                                      <p:to>
                                        <p:strVal val="visible"/>
                                      </p:to>
                                    </p:set>
                                    <p:animEffect transition="in" filter="slide(fromBottom)">
                                      <p:cBhvr>
                                        <p:cTn id="13" dur="500"/>
                                        <p:tgtEl>
                                          <p:spTgt spid="717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47462"/>
                                        </p:tgtEl>
                                        <p:attrNameLst>
                                          <p:attrName>style.visibility</p:attrName>
                                        </p:attrNameLst>
                                      </p:cBhvr>
                                      <p:to>
                                        <p:strVal val="visible"/>
                                      </p:to>
                                    </p:set>
                                    <p:animEffect transition="in" filter="slide(fromBottom)">
                                      <p:cBhvr>
                                        <p:cTn id="18" dur="500"/>
                                        <p:tgtEl>
                                          <p:spTgt spid="14746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7183"/>
                                        </p:tgtEl>
                                        <p:attrNameLst>
                                          <p:attrName>style.visibility</p:attrName>
                                        </p:attrNameLst>
                                      </p:cBhvr>
                                      <p:to>
                                        <p:strVal val="visible"/>
                                      </p:to>
                                    </p:set>
                                    <p:animEffect transition="in" filter="slide(fromBottom)">
                                      <p:cBhvr>
                                        <p:cTn id="23" dur="5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5" grpId="0"/>
      <p:bldP spid="147462" grpId="0" bldLvl="0" animBg="1"/>
      <p:bldP spid="71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2" name="Rectangle 4"/>
          <p:cNvSpPr/>
          <p:nvPr/>
        </p:nvSpPr>
        <p:spPr>
          <a:xfrm>
            <a:off x="2782888" y="4797425"/>
            <a:ext cx="6767512" cy="518160"/>
          </a:xfrm>
          <a:prstGeom prst="rect">
            <a:avLst/>
          </a:prstGeom>
          <a:solidFill>
            <a:schemeClr val="bg1"/>
          </a:solidFill>
          <a:ln w="76200" cap="flat" cmpd="tri">
            <a:solidFill>
              <a:srgbClr val="FF0000"/>
            </a:solidFill>
            <a:prstDash val="solid"/>
            <a:miter/>
            <a:headEnd type="none" w="med" len="med"/>
            <a:tailEnd type="none" w="med" len="med"/>
          </a:ln>
        </p:spPr>
        <p:txBody>
          <a:bodyPr>
            <a:spAutoFit/>
          </a:bodyPr>
          <a:p>
            <a:pPr lvl="0" eaLnBrk="1" hangingPunct="1">
              <a:spcBef>
                <a:spcPct val="50000"/>
              </a:spcBef>
            </a:pPr>
            <a:r>
              <a:rPr lang="zh-CN" altLang="en-US" sz="2800" b="1" dirty="0">
                <a:solidFill>
                  <a:srgbClr val="CC0000"/>
                </a:solidFill>
                <a:latin typeface="华文中宋" pitchFamily="2" charset="-122"/>
                <a:ea typeface="华文中宋" pitchFamily="2" charset="-122"/>
              </a:rPr>
              <a:t>原则一：</a:t>
            </a:r>
            <a:r>
              <a:rPr lang="zh-CN" altLang="en-US" sz="2800" b="1" dirty="0">
                <a:solidFill>
                  <a:srgbClr val="0000FF"/>
                </a:solidFill>
                <a:latin typeface="华文中宋" pitchFamily="2" charset="-122"/>
                <a:ea typeface="华文中宋" pitchFamily="2" charset="-122"/>
              </a:rPr>
              <a:t>内阁掌握行政大权</a:t>
            </a:r>
            <a:endParaRPr lang="zh-CN" altLang="en-US" sz="2800" b="1" dirty="0">
              <a:solidFill>
                <a:srgbClr val="0000FF"/>
              </a:solidFill>
              <a:latin typeface="华文中宋" pitchFamily="2" charset="-122"/>
              <a:ea typeface="华文中宋" pitchFamily="2" charset="-122"/>
            </a:endParaRPr>
          </a:p>
        </p:txBody>
      </p:sp>
      <p:sp>
        <p:nvSpPr>
          <p:cNvPr id="2" name="Rectangle 4"/>
          <p:cNvSpPr/>
          <p:nvPr/>
        </p:nvSpPr>
        <p:spPr>
          <a:xfrm>
            <a:off x="1849120" y="5445125"/>
            <a:ext cx="7773035" cy="518160"/>
          </a:xfrm>
          <a:prstGeom prst="rect">
            <a:avLst/>
          </a:prstGeom>
          <a:solidFill>
            <a:schemeClr val="bg1"/>
          </a:solidFill>
          <a:ln w="76200" cap="flat" cmpd="tri">
            <a:solidFill>
              <a:srgbClr val="FF0000"/>
            </a:solidFill>
            <a:prstDash val="solid"/>
            <a:miter/>
            <a:headEnd type="none" w="med" len="med"/>
            <a:tailEnd type="none" w="med" len="med"/>
          </a:ln>
        </p:spPr>
        <p:txBody>
          <a:bodyPr wrap="square">
            <a:spAutoFit/>
          </a:bodyPr>
          <a:p>
            <a:pPr lvl="0" eaLnBrk="1" hangingPunct="1">
              <a:spcBef>
                <a:spcPct val="50000"/>
              </a:spcBef>
            </a:pPr>
            <a:r>
              <a:rPr lang="en-US" altLang="zh-CN" sz="2800" b="1" dirty="0">
                <a:solidFill>
                  <a:srgbClr val="CC0000"/>
                </a:solidFill>
                <a:latin typeface="华文中宋" pitchFamily="2" charset="-122"/>
                <a:ea typeface="华文中宋" pitchFamily="2" charset="-122"/>
              </a:rPr>
              <a:t>8 </a:t>
            </a:r>
            <a:r>
              <a:rPr lang="zh-CN" altLang="en-US" sz="2800" b="1" dirty="0">
                <a:solidFill>
                  <a:srgbClr val="CC0000"/>
                </a:solidFill>
                <a:latin typeface="华文中宋" pitchFamily="2" charset="-122"/>
                <a:ea typeface="华文中宋" pitchFamily="2" charset="-122"/>
              </a:rPr>
              <a:t>原则二：</a:t>
            </a:r>
            <a:r>
              <a:rPr lang="zh-CN" altLang="en-US" sz="2800" b="1" dirty="0">
                <a:solidFill>
                  <a:srgbClr val="0000FF"/>
                </a:solidFill>
                <a:latin typeface="华文中宋" pitchFamily="2" charset="-122"/>
                <a:ea typeface="华文中宋" pitchFamily="2" charset="-122"/>
              </a:rPr>
              <a:t>内阁首相由议会多数党领袖担任</a:t>
            </a:r>
            <a:endParaRPr lang="zh-CN" altLang="en-US" sz="2800" b="1" dirty="0">
              <a:solidFill>
                <a:srgbClr val="0000FF"/>
              </a:solidFill>
              <a:latin typeface="华文中宋" pitchFamily="2" charset="-122"/>
              <a:ea typeface="华文中宋" pitchFamily="2" charset="-122"/>
            </a:endParaRPr>
          </a:p>
        </p:txBody>
      </p:sp>
      <p:sp>
        <p:nvSpPr>
          <p:cNvPr id="15364" name="Rectangle 12"/>
          <p:cNvSpPr/>
          <p:nvPr/>
        </p:nvSpPr>
        <p:spPr>
          <a:xfrm>
            <a:off x="3792538" y="112713"/>
            <a:ext cx="8424862" cy="640080"/>
          </a:xfrm>
          <a:prstGeom prst="rect">
            <a:avLst/>
          </a:prstGeom>
          <a:noFill/>
          <a:ln w="9525">
            <a:noFill/>
          </a:ln>
        </p:spPr>
        <p:txBody>
          <a:bodyPr>
            <a:spAutoFit/>
          </a:bodyPr>
          <a:p>
            <a:pPr lvl="0" eaLnBrk="1" hangingPunct="1">
              <a:spcBef>
                <a:spcPct val="50000"/>
              </a:spcBef>
            </a:pPr>
            <a:r>
              <a:rPr lang="en-US" altLang="zh-CN" sz="3600" b="1" dirty="0">
                <a:solidFill>
                  <a:srgbClr val="FF0000"/>
                </a:solidFill>
                <a:latin typeface="Times New Roman" panose="02020603050405020304" pitchFamily="18" charset="0"/>
                <a:ea typeface="黑体" panose="02010609060101010101" pitchFamily="49" charset="-122"/>
              </a:rPr>
              <a:t> </a:t>
            </a:r>
            <a:r>
              <a:rPr lang="zh-CN" altLang="en-US" sz="3600" b="1" dirty="0">
                <a:solidFill>
                  <a:schemeClr val="tx1"/>
                </a:solidFill>
                <a:latin typeface="Times New Roman" panose="02020603050405020304" pitchFamily="18" charset="0"/>
                <a:ea typeface="黑体" panose="02010609060101010101" pitchFamily="49" charset="-122"/>
              </a:rPr>
              <a:t>先例形成原则</a:t>
            </a:r>
            <a:endParaRPr lang="zh-CN" altLang="en-US" sz="3600" b="1" dirty="0">
              <a:solidFill>
                <a:schemeClr val="tx1"/>
              </a:solidFill>
              <a:latin typeface="Times New Roman" panose="02020603050405020304" pitchFamily="18" charset="0"/>
              <a:ea typeface="黑体" panose="02010609060101010101" pitchFamily="49" charset="-122"/>
            </a:endParaRPr>
          </a:p>
        </p:txBody>
      </p:sp>
      <p:sp>
        <p:nvSpPr>
          <p:cNvPr id="15365" name="Rectangle 12"/>
          <p:cNvSpPr/>
          <p:nvPr/>
        </p:nvSpPr>
        <p:spPr>
          <a:xfrm>
            <a:off x="1703388" y="1155700"/>
            <a:ext cx="8686800" cy="3505200"/>
          </a:xfrm>
          <a:prstGeom prst="rect">
            <a:avLst/>
          </a:prstGeom>
          <a:solidFill>
            <a:schemeClr val="bg1">
              <a:alpha val="50195"/>
            </a:schemeClr>
          </a:solidFill>
          <a:ln w="57150" cap="flat" cmpd="thinThick">
            <a:solidFill>
              <a:srgbClr val="000000"/>
            </a:solidFill>
            <a:prstDash val="solid"/>
            <a:miter/>
            <a:headEnd type="none" w="med" len="med"/>
            <a:tailEnd type="none" w="med" len="med"/>
          </a:ln>
        </p:spPr>
        <p:txBody>
          <a:bodyPr anchor="ctr">
            <a:spAutoFit/>
          </a:bodyPr>
          <a:p>
            <a:pPr lvl="0" eaLnBrk="1" hangingPunct="1"/>
            <a:r>
              <a:rPr lang="en-US" altLang="zh-CN" sz="2800" b="1" dirty="0">
                <a:solidFill>
                  <a:srgbClr val="FF0000"/>
                </a:solidFill>
                <a:latin typeface="华文中宋" pitchFamily="2" charset="-122"/>
                <a:ea typeface="华文中宋" pitchFamily="2" charset="-122"/>
              </a:rPr>
              <a:t>               “</a:t>
            </a:r>
            <a:r>
              <a:rPr lang="zh-CN" altLang="en-US" sz="2800" b="1" dirty="0">
                <a:solidFill>
                  <a:srgbClr val="FF0000"/>
                </a:solidFill>
                <a:latin typeface="华文中宋" pitchFamily="2" charset="-122"/>
                <a:ea typeface="华文中宋" pitchFamily="2" charset="-122"/>
              </a:rPr>
              <a:t>不懂英语的国王”</a:t>
            </a:r>
            <a:endParaRPr lang="zh-CN" altLang="en-US" sz="2800" b="1" dirty="0">
              <a:solidFill>
                <a:srgbClr val="FF0000"/>
              </a:solidFill>
              <a:latin typeface="华文中宋" pitchFamily="2" charset="-122"/>
              <a:ea typeface="华文中宋" pitchFamily="2" charset="-122"/>
            </a:endParaRPr>
          </a:p>
          <a:p>
            <a:pPr lvl="0" eaLnBrk="1" hangingPunct="1"/>
            <a:r>
              <a:rPr lang="zh-CN" altLang="en-US" sz="2800" b="1" dirty="0">
                <a:latin typeface="华文中宋" pitchFamily="2" charset="-122"/>
                <a:ea typeface="华文中宋" pitchFamily="2" charset="-122"/>
              </a:rPr>
              <a:t>    </a:t>
            </a:r>
            <a:r>
              <a:rPr lang="en-US" altLang="en-US" sz="2800" b="1" dirty="0">
                <a:latin typeface="华文中宋" pitchFamily="2" charset="-122"/>
                <a:ea typeface="华文中宋" pitchFamily="2" charset="-122"/>
              </a:rPr>
              <a:t>1714年安妮女王去世后，无嗣继承，德国远亲乔治一世入主英国，但他不熟悉英语，对英国事务也不</a:t>
            </a:r>
            <a:r>
              <a:rPr lang="zh-CN" altLang="en-US" sz="2800" b="1" dirty="0">
                <a:latin typeface="华文中宋" pitchFamily="2" charset="-122"/>
                <a:ea typeface="华文中宋" pitchFamily="2" charset="-122"/>
              </a:rPr>
              <a:t>感兴趣</a:t>
            </a:r>
            <a:r>
              <a:rPr lang="en-US" altLang="en-US" sz="2800" b="1" dirty="0">
                <a:latin typeface="华文中宋" pitchFamily="2" charset="-122"/>
                <a:ea typeface="华文中宋" pitchFamily="2" charset="-122"/>
              </a:rPr>
              <a:t>。</a:t>
            </a:r>
            <a:r>
              <a:rPr lang="en-US" altLang="en-US" sz="2800" b="1" dirty="0">
                <a:solidFill>
                  <a:srgbClr val="FF0000"/>
                </a:solidFill>
                <a:latin typeface="华文中宋" pitchFamily="2" charset="-122"/>
                <a:ea typeface="华文中宋" pitchFamily="2" charset="-122"/>
              </a:rPr>
              <a:t>掌控行政大权的内阁会议逐渐由国王主持转向由财政大臣主持</a:t>
            </a:r>
            <a:r>
              <a:rPr lang="en-US" altLang="en-US" sz="2800" b="1" dirty="0">
                <a:latin typeface="华文中宋" pitchFamily="2" charset="-122"/>
                <a:ea typeface="华文中宋" pitchFamily="2" charset="-122"/>
              </a:rPr>
              <a:t>。1721—1742年，</a:t>
            </a:r>
            <a:r>
              <a:rPr lang="zh-CN" altLang="en-US" sz="2800" b="1" dirty="0">
                <a:latin typeface="华文中宋" pitchFamily="2" charset="-122"/>
                <a:ea typeface="华文中宋" pitchFamily="2" charset="-122"/>
              </a:rPr>
              <a:t>政府工作由</a:t>
            </a:r>
            <a:r>
              <a:rPr lang="zh-CN" altLang="en-US" sz="2800" b="1" dirty="0">
                <a:solidFill>
                  <a:srgbClr val="FF0000"/>
                </a:solidFill>
                <a:latin typeface="华文中宋" pitchFamily="2" charset="-122"/>
                <a:ea typeface="华文中宋" pitchFamily="2" charset="-122"/>
              </a:rPr>
              <a:t>多数党领袖</a:t>
            </a:r>
            <a:r>
              <a:rPr lang="zh-CN" altLang="en-US" sz="2800" b="1" dirty="0">
                <a:latin typeface="华文中宋" pitchFamily="2" charset="-122"/>
                <a:ea typeface="华文中宋" pitchFamily="2" charset="-122"/>
              </a:rPr>
              <a:t>、财政大臣罗伯特</a:t>
            </a:r>
            <a:r>
              <a:rPr lang="en-US" altLang="en-US" sz="2800" b="1" dirty="0">
                <a:latin typeface="华文中宋" pitchFamily="2" charset="-122"/>
                <a:ea typeface="华文中宋" pitchFamily="2" charset="-122"/>
              </a:rPr>
              <a:t>•沃波尔</a:t>
            </a:r>
            <a:r>
              <a:rPr lang="zh-CN" altLang="en-US" sz="2800" b="1" dirty="0">
                <a:latin typeface="华文中宋" pitchFamily="2" charset="-122"/>
                <a:ea typeface="华文中宋" pitchFamily="2" charset="-122"/>
              </a:rPr>
              <a:t>（辉格党）</a:t>
            </a:r>
            <a:r>
              <a:rPr lang="en-US" altLang="en-US" sz="2800" b="1" dirty="0">
                <a:latin typeface="华文中宋" pitchFamily="2" charset="-122"/>
                <a:ea typeface="华文中宋" pitchFamily="2" charset="-122"/>
              </a:rPr>
              <a:t>主持，</a:t>
            </a:r>
            <a:r>
              <a:rPr lang="zh-CN" altLang="en-US" sz="2800" b="1" dirty="0">
                <a:latin typeface="华文中宋" pitchFamily="2" charset="-122"/>
                <a:ea typeface="华文中宋" pitchFamily="2" charset="-122"/>
              </a:rPr>
              <a:t>实际上成为英国的第一任内阁首相</a:t>
            </a:r>
            <a:r>
              <a:rPr lang="en-US" altLang="en-US" sz="2800" b="1" dirty="0">
                <a:latin typeface="华文中宋" pitchFamily="2" charset="-122"/>
                <a:ea typeface="华文中宋" pitchFamily="2" charset="-122"/>
              </a:rPr>
              <a:t>。</a:t>
            </a:r>
            <a:endParaRPr lang="en-US" altLang="en-US" sz="2800" b="1" dirty="0">
              <a:latin typeface="华文中宋" pitchFamily="2" charset="-122"/>
              <a:ea typeface="华文中宋" pitchFamily="2" charset="-122"/>
            </a:endParaRPr>
          </a:p>
          <a:p>
            <a:pPr lvl="0" eaLnBrk="1" hangingPunct="1"/>
            <a:r>
              <a:rPr lang="zh-CN" altLang="en-US" sz="2800" b="1" dirty="0">
                <a:latin typeface="华文中宋" pitchFamily="2" charset="-122"/>
                <a:ea typeface="华文中宋" pitchFamily="2" charset="-122"/>
              </a:rPr>
              <a:t>           </a:t>
            </a:r>
            <a:r>
              <a:rPr lang="en-US" altLang="en-US" sz="2800" b="1" dirty="0">
                <a:latin typeface="华文中宋" pitchFamily="2" charset="-122"/>
                <a:ea typeface="华文中宋" pitchFamily="2" charset="-122"/>
              </a:rPr>
              <a:t>——摘编自</a:t>
            </a:r>
            <a:r>
              <a:rPr lang="zh-CN" altLang="en-US" sz="2800" b="1" dirty="0">
                <a:latin typeface="华文中宋" pitchFamily="2" charset="-122"/>
                <a:ea typeface="华文中宋" pitchFamily="2" charset="-122"/>
              </a:rPr>
              <a:t>阎照祥</a:t>
            </a:r>
            <a:r>
              <a:rPr lang="en-US" altLang="zh-CN" sz="2800" b="1" dirty="0">
                <a:latin typeface="华文中宋" pitchFamily="2" charset="-122"/>
                <a:ea typeface="华文中宋" pitchFamily="2" charset="-122"/>
              </a:rPr>
              <a:t>《</a:t>
            </a:r>
            <a:r>
              <a:rPr lang="zh-CN" altLang="en-US" sz="2800" b="1" dirty="0">
                <a:latin typeface="华文中宋" pitchFamily="2" charset="-122"/>
                <a:ea typeface="华文中宋" pitchFamily="2" charset="-122"/>
              </a:rPr>
              <a:t>英国政治制度史</a:t>
            </a:r>
            <a:r>
              <a:rPr lang="en-US" altLang="zh-CN" sz="2800" b="1" dirty="0">
                <a:latin typeface="华文中宋" pitchFamily="2" charset="-122"/>
                <a:ea typeface="华文中宋" pitchFamily="2" charset="-122"/>
              </a:rPr>
              <a:t>》</a:t>
            </a:r>
            <a:endParaRPr lang="en-US" altLang="zh-CN" sz="2800" b="1" dirty="0">
              <a:latin typeface="华文中宋" pitchFamily="2" charset="-122"/>
              <a:ea typeface="华文中宋" pitchFamily="2" charset="-122"/>
            </a:endParaRPr>
          </a:p>
        </p:txBody>
      </p:sp>
      <p:sp>
        <p:nvSpPr>
          <p:cNvPr id="15366" name="Text Box 13"/>
          <p:cNvSpPr txBox="1"/>
          <p:nvPr/>
        </p:nvSpPr>
        <p:spPr>
          <a:xfrm>
            <a:off x="2551113" y="6078538"/>
            <a:ext cx="8153400" cy="518160"/>
          </a:xfrm>
          <a:prstGeom prst="rect">
            <a:avLst/>
          </a:prstGeom>
          <a:noFill/>
          <a:ln w="9525">
            <a:noFill/>
          </a:ln>
        </p:spPr>
        <p:txBody>
          <a:bodyPr>
            <a:spAutoFit/>
          </a:bodyPr>
          <a:p>
            <a:pPr lvl="0" eaLnBrk="1" hangingPunct="1">
              <a:buNone/>
            </a:pPr>
            <a:r>
              <a:rPr lang="zh-CN" altLang="en-US" sz="2800" b="1" dirty="0">
                <a:solidFill>
                  <a:srgbClr val="0000FF"/>
                </a:solidFill>
                <a:latin typeface="微软雅黑" panose="020B0503020204020204" charset="-122"/>
                <a:ea typeface="黑体" panose="02010609060101010101" pitchFamily="49" charset="-122"/>
              </a:rPr>
              <a:t>请思考：</a:t>
            </a:r>
            <a:r>
              <a:rPr lang="zh-CN" altLang="en-US" sz="2800" b="1" dirty="0">
                <a:solidFill>
                  <a:srgbClr val="0000FF"/>
                </a:solidFill>
                <a:latin typeface="Arial" panose="020B0604020202020204" pitchFamily="34" charset="0"/>
                <a:ea typeface="黑体" panose="02010609060101010101" pitchFamily="49" charset="-122"/>
              </a:rPr>
              <a:t>乔治一世时行政权发生了怎样的变化？</a:t>
            </a:r>
            <a:endParaRPr lang="zh-CN" altLang="en-US" sz="2800" b="1" dirty="0">
              <a:solidFill>
                <a:srgbClr val="0000FF"/>
              </a:solidFill>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box(in)">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bldLvl="0" animBg="1"/>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9" name="Text Box 5"/>
          <p:cNvSpPr txBox="1"/>
          <p:nvPr/>
        </p:nvSpPr>
        <p:spPr>
          <a:xfrm>
            <a:off x="1676400" y="908050"/>
            <a:ext cx="8812213" cy="4196715"/>
          </a:xfrm>
          <a:prstGeom prst="rect">
            <a:avLst/>
          </a:prstGeom>
          <a:solidFill>
            <a:srgbClr val="FFFFFF">
              <a:alpha val="50195"/>
            </a:srgbClr>
          </a:solidFill>
          <a:ln w="57150" cap="flat" cmpd="thickThin">
            <a:solidFill>
              <a:srgbClr val="000000"/>
            </a:solidFill>
            <a:prstDash val="solid"/>
            <a:miter/>
            <a:headEnd type="none" w="med" len="med"/>
            <a:tailEnd type="none" w="med" len="med"/>
          </a:ln>
        </p:spPr>
        <p:txBody>
          <a:bodyPr>
            <a:spAutoFit/>
          </a:bodyPr>
          <a:p>
            <a:pPr lvl="0" algn="ctr" eaLnBrk="1" hangingPunct="1"/>
            <a:r>
              <a:rPr lang="en-US" altLang="zh-CN" sz="3200" b="1" dirty="0">
                <a:solidFill>
                  <a:srgbClr val="FF3300"/>
                </a:solidFill>
                <a:latin typeface="Arial" panose="020B0604020202020204" pitchFamily="34" charset="0"/>
                <a:ea typeface="黑体" panose="02010609060101010101" pitchFamily="49" charset="-122"/>
              </a:rPr>
              <a:t>“</a:t>
            </a:r>
            <a:r>
              <a:rPr lang="zh-CN" altLang="en-US" sz="3200" b="1" dirty="0">
                <a:solidFill>
                  <a:srgbClr val="FF3300"/>
                </a:solidFill>
                <a:latin typeface="Arial" panose="020B0604020202020204" pitchFamily="34" charset="0"/>
                <a:ea typeface="黑体" panose="02010609060101010101" pitchFamily="49" charset="-122"/>
              </a:rPr>
              <a:t>最年轻的英国首相”</a:t>
            </a:r>
            <a:endParaRPr lang="zh-CN" altLang="en-US" sz="3200" b="1" dirty="0">
              <a:solidFill>
                <a:srgbClr val="FF3300"/>
              </a:solidFill>
              <a:latin typeface="黑体" panose="02010609060101010101" pitchFamily="49" charset="-122"/>
              <a:ea typeface="黑体" panose="02010609060101010101" pitchFamily="49" charset="-122"/>
            </a:endParaRPr>
          </a:p>
          <a:p>
            <a:pPr lvl="0" eaLnBrk="1" hangingPunct="1">
              <a:lnSpc>
                <a:spcPct val="110000"/>
              </a:lnSpc>
            </a:pPr>
            <a:r>
              <a:rPr lang="zh-CN" altLang="en-US" sz="2400" b="1" dirty="0">
                <a:latin typeface="黑体" panose="02010609060101010101" pitchFamily="49" charset="-122"/>
                <a:ea typeface="黑体" panose="02010609060101010101" pitchFamily="49" charset="-122"/>
              </a:rPr>
              <a:t>    </a:t>
            </a:r>
            <a:r>
              <a:rPr lang="en-US" altLang="zh-CN" sz="2400" b="1" dirty="0">
                <a:latin typeface="黑体" panose="02010609060101010101" pitchFamily="49" charset="-122"/>
                <a:ea typeface="黑体" panose="02010609060101010101" pitchFamily="49" charset="-122"/>
              </a:rPr>
              <a:t>1781</a:t>
            </a:r>
            <a:r>
              <a:rPr lang="zh-CN" altLang="en-US" sz="2400" b="1" dirty="0">
                <a:latin typeface="黑体" panose="02010609060101010101" pitchFamily="49" charset="-122"/>
                <a:ea typeface="黑体" panose="02010609060101010101" pitchFamily="49" charset="-122"/>
              </a:rPr>
              <a:t>年秋，英军在北美独立战争中战败，消息传至英国国内，议会下院强烈指责时任首相诺斯领导无方，并在随后通过了对诺斯内阁的不信任案。结</a:t>
            </a:r>
            <a:r>
              <a:rPr lang="zh-TW" altLang="en-US" sz="2400" b="1" dirty="0">
                <a:latin typeface="黑体" panose="02010609060101010101" pitchFamily="49" charset="-122"/>
                <a:ea typeface="黑体" panose="02010609060101010101" pitchFamily="49" charset="-122"/>
              </a:rPr>
              <a:t>果</a:t>
            </a:r>
            <a:r>
              <a:rPr lang="zh-CN" altLang="en-US" sz="2400" b="1" dirty="0">
                <a:latin typeface="黑体" panose="02010609060101010101" pitchFamily="49" charset="-122"/>
                <a:ea typeface="黑体" panose="02010609060101010101" pitchFamily="49" charset="-122"/>
              </a:rPr>
              <a:t>诺</a:t>
            </a:r>
            <a:r>
              <a:rPr lang="zh-TW" altLang="en-US" sz="2400" b="1" dirty="0">
                <a:latin typeface="黑体" panose="02010609060101010101" pitchFamily="49" charset="-122"/>
                <a:ea typeface="黑体" panose="02010609060101010101" pitchFamily="49" charset="-122"/>
              </a:rPr>
              <a:t>斯在</a:t>
            </a:r>
            <a:r>
              <a:rPr lang="en-US" altLang="zh-CN" sz="2400" b="1" dirty="0">
                <a:latin typeface="黑体" panose="02010609060101010101" pitchFamily="49" charset="-122"/>
                <a:ea typeface="黑体" panose="02010609060101010101" pitchFamily="49" charset="-122"/>
              </a:rPr>
              <a:t>1782</a:t>
            </a:r>
            <a:r>
              <a:rPr lang="zh-TW" altLang="en-US" sz="2400" b="1" dirty="0">
                <a:latin typeface="黑体" panose="02010609060101010101" pitchFamily="49" charset="-122"/>
                <a:ea typeface="黑体" panose="02010609060101010101" pitchFamily="49" charset="-122"/>
              </a:rPr>
              <a:t>年</a:t>
            </a:r>
            <a:r>
              <a:rPr lang="en-US" altLang="zh-CN" sz="2400" b="1" dirty="0">
                <a:latin typeface="黑体" panose="02010609060101010101" pitchFamily="49" charset="-122"/>
                <a:ea typeface="黑体" panose="02010609060101010101" pitchFamily="49" charset="-122"/>
              </a:rPr>
              <a:t>3</a:t>
            </a:r>
            <a:r>
              <a:rPr lang="zh-TW" altLang="en-US" sz="2400" b="1" dirty="0">
                <a:latin typeface="黑体" panose="02010609060101010101" pitchFamily="49" charset="-122"/>
                <a:ea typeface="黑体" panose="02010609060101010101" pitchFamily="49" charset="-122"/>
              </a:rPr>
              <a:t>月</a:t>
            </a:r>
            <a:r>
              <a:rPr lang="en-US" altLang="zh-CN" sz="2400" b="1" dirty="0">
                <a:latin typeface="黑体" panose="02010609060101010101" pitchFamily="49" charset="-122"/>
                <a:ea typeface="黑体" panose="02010609060101010101" pitchFamily="49" charset="-122"/>
              </a:rPr>
              <a:t>27</a:t>
            </a:r>
            <a:r>
              <a:rPr lang="zh-TW" altLang="en-US" sz="2400" b="1" dirty="0">
                <a:latin typeface="黑体" panose="02010609060101010101" pitchFamily="49" charset="-122"/>
                <a:ea typeface="黑体" panose="02010609060101010101" pitchFamily="49" charset="-122"/>
              </a:rPr>
              <a:t>日</a:t>
            </a:r>
            <a:r>
              <a:rPr lang="zh-CN" altLang="en-US" sz="2400" b="1" dirty="0">
                <a:latin typeface="黑体" panose="02010609060101010101" pitchFamily="49" charset="-122"/>
                <a:ea typeface="黑体" panose="02010609060101010101" pitchFamily="49" charset="-122"/>
              </a:rPr>
              <a:t>辞职</a:t>
            </a:r>
            <a:r>
              <a:rPr lang="zh-TW" altLang="en-US" sz="2400" b="1" dirty="0">
                <a:latin typeface="黑体" panose="02010609060101010101" pitchFamily="49" charset="-122"/>
                <a:ea typeface="黑体" panose="02010609060101010101" pitchFamily="49" charset="-122"/>
              </a:rPr>
              <a:t>，成</a:t>
            </a:r>
            <a:r>
              <a:rPr lang="zh-CN" altLang="en-US" sz="2400" b="1" dirty="0">
                <a:latin typeface="黑体" panose="02010609060101010101" pitchFamily="49" charset="-122"/>
                <a:ea typeface="黑体" panose="02010609060101010101" pitchFamily="49" charset="-122"/>
              </a:rPr>
              <a:t>为</a:t>
            </a:r>
            <a:r>
              <a:rPr lang="zh-TW" altLang="en-US" sz="2400" b="1" dirty="0">
                <a:solidFill>
                  <a:srgbClr val="CC0000"/>
                </a:solidFill>
                <a:latin typeface="黑体" panose="02010609060101010101" pitchFamily="49" charset="-122"/>
                <a:ea typeface="黑体" panose="02010609060101010101" pitchFamily="49" charset="-122"/>
              </a:rPr>
              <a:t>史上第一位因不信任</a:t>
            </a:r>
            <a:r>
              <a:rPr lang="zh-CN" altLang="en-US" sz="2400" b="1" dirty="0">
                <a:solidFill>
                  <a:srgbClr val="CC0000"/>
                </a:solidFill>
                <a:latin typeface="黑体" panose="02010609060101010101" pitchFamily="49" charset="-122"/>
                <a:ea typeface="黑体" panose="02010609060101010101" pitchFamily="49" charset="-122"/>
              </a:rPr>
              <a:t>议案</a:t>
            </a:r>
            <a:r>
              <a:rPr lang="zh-TW" altLang="en-US" sz="2400" b="1" dirty="0">
                <a:solidFill>
                  <a:srgbClr val="CC0000"/>
                </a:solidFill>
                <a:latin typeface="黑体" panose="02010609060101010101" pitchFamily="49" charset="-122"/>
                <a:ea typeface="黑体" panose="02010609060101010101" pitchFamily="49" charset="-122"/>
              </a:rPr>
              <a:t>而</a:t>
            </a:r>
            <a:r>
              <a:rPr lang="zh-CN" altLang="en-US" sz="2400" b="1" dirty="0">
                <a:solidFill>
                  <a:srgbClr val="CC0000"/>
                </a:solidFill>
                <a:latin typeface="黑体" panose="02010609060101010101" pitchFamily="49" charset="-122"/>
                <a:ea typeface="黑体" panose="02010609060101010101" pitchFamily="49" charset="-122"/>
              </a:rPr>
              <a:t>辞职</a:t>
            </a:r>
            <a:r>
              <a:rPr lang="zh-TW" altLang="en-US" sz="2400" b="1" dirty="0">
                <a:solidFill>
                  <a:srgbClr val="CC0000"/>
                </a:solidFill>
                <a:latin typeface="黑体" panose="02010609060101010101" pitchFamily="49" charset="-122"/>
                <a:ea typeface="黑体" panose="02010609060101010101" pitchFamily="49" charset="-122"/>
              </a:rPr>
              <a:t>的首相</a:t>
            </a:r>
            <a:r>
              <a:rPr lang="zh-TW" altLang="en-US" sz="2400" b="1" dirty="0">
                <a:latin typeface="黑体" panose="02010609060101010101" pitchFamily="49" charset="-122"/>
                <a:ea typeface="黑体" panose="02010609060101010101" pitchFamily="49" charset="-122"/>
              </a:rPr>
              <a:t>。</a:t>
            </a:r>
            <a:endParaRPr lang="zh-TW" altLang="zh-CN" sz="2400" b="1" dirty="0">
              <a:latin typeface="黑体" panose="02010609060101010101" pitchFamily="49" charset="-122"/>
              <a:ea typeface="黑体" panose="02010609060101010101" pitchFamily="49" charset="-122"/>
            </a:endParaRPr>
          </a:p>
          <a:p>
            <a:pPr lvl="0" eaLnBrk="1" hangingPunct="1">
              <a:lnSpc>
                <a:spcPct val="110000"/>
              </a:lnSpc>
            </a:pPr>
            <a:r>
              <a:rPr lang="zh-CN" altLang="en-US" dirty="0">
                <a:latin typeface="Arial" panose="020B0604020202020204" pitchFamily="34" charset="0"/>
                <a:ea typeface="宋体" panose="02010600030101010101" pitchFamily="2" charset="-122"/>
              </a:rPr>
              <a:t>        </a:t>
            </a:r>
            <a:r>
              <a:rPr lang="en-US" altLang="zh-CN" sz="2400" b="1" dirty="0">
                <a:latin typeface="黑体" panose="02010609060101010101" pitchFamily="49" charset="-122"/>
                <a:ea typeface="黑体" panose="02010609060101010101" pitchFamily="49" charset="-122"/>
              </a:rPr>
              <a:t>1783</a:t>
            </a:r>
            <a:r>
              <a:rPr lang="zh-CN" altLang="en-US" sz="2400" b="1" dirty="0">
                <a:latin typeface="黑体" panose="02010609060101010101" pitchFamily="49" charset="-122"/>
                <a:ea typeface="黑体" panose="02010609060101010101" pitchFamily="49" charset="-122"/>
              </a:rPr>
              <a:t>年</a:t>
            </a:r>
            <a:r>
              <a:rPr lang="en-US" altLang="zh-CN" sz="2400" b="1" dirty="0">
                <a:latin typeface="黑体" panose="02010609060101010101" pitchFamily="49" charset="-122"/>
                <a:ea typeface="黑体" panose="02010609060101010101" pitchFamily="49" charset="-122"/>
              </a:rPr>
              <a:t>24</a:t>
            </a:r>
            <a:r>
              <a:rPr lang="zh-CN" altLang="en-US" sz="2400" b="1" dirty="0">
                <a:latin typeface="黑体" panose="02010609060101010101" pitchFamily="49" charset="-122"/>
                <a:ea typeface="黑体" panose="02010609060101010101" pitchFamily="49" charset="-122"/>
              </a:rPr>
              <a:t>岁的小威廉</a:t>
            </a:r>
            <a:r>
              <a:rPr lang="en-US" altLang="zh-CN" sz="2400" b="1" dirty="0">
                <a:latin typeface="Arial" panose="020B0604020202020204" pitchFamily="34" charset="0"/>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皮特出面组阁，赢来了议会的一片嘲讽之声，下院多数议员反对国王</a:t>
            </a:r>
            <a:r>
              <a:rPr lang="zh-CN" altLang="en-US" sz="2400" b="1" dirty="0">
                <a:latin typeface="Arial" panose="020B0604020202020204" pitchFamily="34" charset="0"/>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把国家委托给一个小学生来管理</a:t>
            </a:r>
            <a:r>
              <a:rPr lang="zh-CN" altLang="en-US" sz="2400" b="1" dirty="0">
                <a:latin typeface="Arial" panose="020B0604020202020204" pitchFamily="34" charset="0"/>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 。但血气方刚的小皮特</a:t>
            </a:r>
            <a:r>
              <a:rPr lang="zh-CN" altLang="en-US" sz="2400" b="1" dirty="0">
                <a:solidFill>
                  <a:srgbClr val="CC0000"/>
                </a:solidFill>
                <a:latin typeface="黑体" panose="02010609060101010101" pitchFamily="49" charset="-122"/>
                <a:ea typeface="黑体" panose="02010609060101010101" pitchFamily="49" charset="-122"/>
              </a:rPr>
              <a:t>要求国王解散议会重新选举</a:t>
            </a:r>
            <a:r>
              <a:rPr lang="zh-CN" altLang="en-US" sz="2400" b="1" dirty="0">
                <a:latin typeface="黑体" panose="02010609060101010101" pitchFamily="49" charset="-122"/>
                <a:ea typeface="黑体" panose="02010609060101010101" pitchFamily="49" charset="-122"/>
              </a:rPr>
              <a:t>，结果他大获全胜，得到新议会支持，巩固了首相权力。 </a:t>
            </a:r>
            <a:endParaRPr lang="zh-CN" altLang="en-US" sz="2400" b="1" dirty="0">
              <a:latin typeface="黑体" panose="02010609060101010101" pitchFamily="49" charset="-122"/>
              <a:ea typeface="黑体" panose="02010609060101010101" pitchFamily="49" charset="-122"/>
            </a:endParaRPr>
          </a:p>
          <a:p>
            <a:pPr lvl="0" eaLnBrk="1" hangingPunct="1">
              <a:lnSpc>
                <a:spcPct val="110000"/>
              </a:lnSpc>
            </a:pPr>
            <a:r>
              <a:rPr lang="zh-CN" altLang="en-US" b="1" dirty="0">
                <a:latin typeface="Arial" panose="020B0604020202020204" pitchFamily="34" charset="0"/>
                <a:ea typeface="宋体" panose="02010600030101010101" pitchFamily="2" charset="-122"/>
              </a:rPr>
              <a:t>                                                   </a:t>
            </a:r>
            <a:r>
              <a:rPr lang="en-US" altLang="en-US"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摘编自阎照祥</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英国政治制度史</a:t>
            </a:r>
            <a:r>
              <a:rPr lang="en-US" altLang="zh-CN" sz="2400" b="1" dirty="0">
                <a:latin typeface="黑体" panose="02010609060101010101" pitchFamily="49" charset="-122"/>
                <a:ea typeface="黑体" panose="02010609060101010101" pitchFamily="49" charset="-122"/>
              </a:rPr>
              <a:t>》</a:t>
            </a:r>
            <a:endParaRPr lang="en-US" altLang="en-US" sz="2400" b="1" dirty="0">
              <a:latin typeface="黑体" panose="02010609060101010101" pitchFamily="49" charset="-122"/>
              <a:ea typeface="黑体" panose="02010609060101010101" pitchFamily="49" charset="-122"/>
            </a:endParaRPr>
          </a:p>
        </p:txBody>
      </p:sp>
      <p:sp>
        <p:nvSpPr>
          <p:cNvPr id="108550" name="Rectangle 6"/>
          <p:cNvSpPr/>
          <p:nvPr/>
        </p:nvSpPr>
        <p:spPr>
          <a:xfrm>
            <a:off x="1703388" y="5246688"/>
            <a:ext cx="8743950" cy="1066800"/>
          </a:xfrm>
          <a:prstGeom prst="rect">
            <a:avLst/>
          </a:prstGeom>
          <a:solidFill>
            <a:srgbClr val="FFFF00"/>
          </a:solidFill>
          <a:ln w="76200" cap="flat" cmpd="tri">
            <a:solidFill>
              <a:srgbClr val="FF0000"/>
            </a:solidFill>
            <a:prstDash val="solid"/>
            <a:miter/>
            <a:headEnd type="none" w="med" len="med"/>
            <a:tailEnd type="none" w="med" len="med"/>
          </a:ln>
        </p:spPr>
        <p:txBody>
          <a:bodyPr>
            <a:spAutoFit/>
          </a:bodyPr>
          <a:p>
            <a:pPr lvl="0" eaLnBrk="1" hangingPunct="1"/>
            <a:r>
              <a:rPr lang="zh-CN" altLang="en-US" sz="3200" b="1" dirty="0">
                <a:latin typeface="Arial" panose="020B0604020202020204" pitchFamily="34" charset="0"/>
                <a:ea typeface="华文中宋" pitchFamily="2" charset="-122"/>
              </a:rPr>
              <a:t>请思考：这个故事中，我们看到当内阁与议会出现矛盾时，有几种解决方案？</a:t>
            </a:r>
            <a:endParaRPr lang="zh-CN" altLang="en-US" sz="3200" b="1" dirty="0">
              <a:latin typeface="华文中宋" pitchFamily="2" charset="-122"/>
              <a:ea typeface="华文中宋" pitchFamily="2" charset="-122"/>
            </a:endParaRPr>
          </a:p>
        </p:txBody>
      </p:sp>
      <p:sp>
        <p:nvSpPr>
          <p:cNvPr id="2" name="Rectangle 6"/>
          <p:cNvSpPr/>
          <p:nvPr/>
        </p:nvSpPr>
        <p:spPr>
          <a:xfrm>
            <a:off x="1703388" y="5240338"/>
            <a:ext cx="8743950" cy="487680"/>
          </a:xfrm>
          <a:prstGeom prst="rect">
            <a:avLst/>
          </a:prstGeom>
          <a:solidFill>
            <a:schemeClr val="accent4">
              <a:lumMod val="20000"/>
              <a:lumOff val="80000"/>
            </a:schemeClr>
          </a:solidFill>
          <a:ln w="76200" cap="flat" cmpd="tri">
            <a:solidFill>
              <a:srgbClr val="FF0000"/>
            </a:solidFill>
            <a:prstDash val="solid"/>
            <a:miter/>
            <a:headEnd type="none" w="med" len="med"/>
            <a:tailEnd type="none" w="med" len="med"/>
          </a:ln>
        </p:spPr>
        <p:txBody>
          <a:bodyPr>
            <a:spAutoFit/>
          </a:bodyPr>
          <a:p>
            <a:pPr lvl="0" eaLnBrk="1" hangingPunct="1">
              <a:spcBef>
                <a:spcPct val="50000"/>
              </a:spcBef>
            </a:pPr>
            <a:r>
              <a:rPr lang="zh-CN" altLang="en-US" sz="2600" b="1" dirty="0">
                <a:solidFill>
                  <a:srgbClr val="FF0000"/>
                </a:solidFill>
                <a:latin typeface="华文中宋" pitchFamily="2" charset="-122"/>
                <a:ea typeface="华文中宋" pitchFamily="2" charset="-122"/>
              </a:rPr>
              <a:t>原则三：</a:t>
            </a:r>
            <a:r>
              <a:rPr lang="zh-CN" altLang="en-US" sz="2600" b="1" dirty="0">
                <a:solidFill>
                  <a:srgbClr val="0000FF"/>
                </a:solidFill>
                <a:latin typeface="华文中宋" pitchFamily="2" charset="-122"/>
                <a:ea typeface="华文中宋" pitchFamily="2" charset="-122"/>
              </a:rPr>
              <a:t>如议会通过对政府不信任案，内阁就要下台            </a:t>
            </a:r>
            <a:endParaRPr lang="zh-CN" altLang="en-US" sz="2600" b="1" dirty="0">
              <a:solidFill>
                <a:srgbClr val="0000FF"/>
              </a:solidFill>
              <a:latin typeface="华文中宋" pitchFamily="2" charset="-122"/>
              <a:ea typeface="华文中宋" pitchFamily="2" charset="-122"/>
            </a:endParaRPr>
          </a:p>
        </p:txBody>
      </p:sp>
      <p:sp>
        <p:nvSpPr>
          <p:cNvPr id="3" name="Rectangle 6"/>
          <p:cNvSpPr/>
          <p:nvPr/>
        </p:nvSpPr>
        <p:spPr>
          <a:xfrm>
            <a:off x="1703388" y="5816600"/>
            <a:ext cx="8743950" cy="487680"/>
          </a:xfrm>
          <a:prstGeom prst="rect">
            <a:avLst/>
          </a:prstGeom>
          <a:solidFill>
            <a:schemeClr val="accent2">
              <a:lumMod val="20000"/>
              <a:lumOff val="80000"/>
            </a:schemeClr>
          </a:solidFill>
          <a:ln w="76200" cap="flat" cmpd="tri">
            <a:solidFill>
              <a:srgbClr val="FF0000"/>
            </a:solidFill>
            <a:prstDash val="solid"/>
            <a:miter/>
            <a:headEnd type="none" w="med" len="med"/>
            <a:tailEnd type="none" w="med" len="med"/>
          </a:ln>
        </p:spPr>
        <p:txBody>
          <a:bodyPr>
            <a:spAutoFit/>
          </a:bodyPr>
          <a:p>
            <a:pPr lvl="0" eaLnBrk="1" hangingPunct="1">
              <a:spcBef>
                <a:spcPct val="50000"/>
              </a:spcBef>
            </a:pPr>
            <a:r>
              <a:rPr lang="zh-CN" altLang="en-US" sz="2600" b="1" dirty="0">
                <a:solidFill>
                  <a:srgbClr val="FF0000"/>
                </a:solidFill>
                <a:latin typeface="华文中宋" pitchFamily="2" charset="-122"/>
                <a:ea typeface="华文中宋" pitchFamily="2" charset="-122"/>
              </a:rPr>
              <a:t>原则四：</a:t>
            </a:r>
            <a:r>
              <a:rPr lang="zh-CN" altLang="en-US" sz="2600" b="1" dirty="0">
                <a:solidFill>
                  <a:srgbClr val="0000FF"/>
                </a:solidFill>
                <a:latin typeface="华文中宋" pitchFamily="2" charset="-122"/>
                <a:ea typeface="华文中宋" pitchFamily="2" charset="-122"/>
              </a:rPr>
              <a:t>首相也可不辞职，提请国王解散议会，重新选举</a:t>
            </a:r>
            <a:endParaRPr lang="zh-CN" altLang="en-US" sz="2600" b="1" dirty="0">
              <a:solidFill>
                <a:srgbClr val="0000FF"/>
              </a:solidFill>
              <a:latin typeface="华文中宋" pitchFamily="2" charset="-122"/>
              <a:ea typeface="华文中宋" pitchFamily="2" charset="-122"/>
            </a:endParaRPr>
          </a:p>
        </p:txBody>
      </p:sp>
      <p:sp>
        <p:nvSpPr>
          <p:cNvPr id="16390" name="Rectangle 12"/>
          <p:cNvSpPr/>
          <p:nvPr/>
        </p:nvSpPr>
        <p:spPr>
          <a:xfrm>
            <a:off x="3792538" y="112713"/>
            <a:ext cx="8424862" cy="640080"/>
          </a:xfrm>
          <a:prstGeom prst="rect">
            <a:avLst/>
          </a:prstGeom>
          <a:noFill/>
          <a:ln w="9525">
            <a:noFill/>
          </a:ln>
        </p:spPr>
        <p:txBody>
          <a:bodyPr>
            <a:spAutoFit/>
          </a:bodyPr>
          <a:p>
            <a:pPr lvl="0" eaLnBrk="1" hangingPunct="1">
              <a:spcBef>
                <a:spcPct val="50000"/>
              </a:spcBef>
            </a:pPr>
            <a:r>
              <a:rPr lang="en-US" altLang="zh-CN" sz="3600" b="1" dirty="0">
                <a:solidFill>
                  <a:srgbClr val="FF0000"/>
                </a:solidFill>
                <a:latin typeface="Times New Roman" panose="02020603050405020304" pitchFamily="18" charset="0"/>
                <a:ea typeface="黑体" panose="02010609060101010101" pitchFamily="49" charset="-122"/>
              </a:rPr>
              <a:t> </a:t>
            </a:r>
            <a:r>
              <a:rPr lang="zh-CN" altLang="en-US" sz="3600" b="1" dirty="0">
                <a:solidFill>
                  <a:schemeClr val="tx1"/>
                </a:solidFill>
                <a:latin typeface="Times New Roman" panose="02020603050405020304" pitchFamily="18" charset="0"/>
                <a:ea typeface="黑体" panose="02010609060101010101" pitchFamily="49" charset="-122"/>
              </a:rPr>
              <a:t>先例形成原则</a:t>
            </a:r>
            <a:endParaRPr lang="zh-CN" altLang="en-US" sz="3600" b="1" dirty="0">
              <a:solidFill>
                <a:schemeClr val="tx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49"/>
                                        </p:tgtEl>
                                        <p:attrNameLst>
                                          <p:attrName>style.visibility</p:attrName>
                                        </p:attrNameLst>
                                      </p:cBhvr>
                                      <p:to>
                                        <p:strVal val="visible"/>
                                      </p:to>
                                    </p:set>
                                    <p:anim calcmode="lin" valueType="num">
                                      <p:cBhvr additive="base">
                                        <p:cTn id="7" dur="500" fill="hold"/>
                                        <p:tgtEl>
                                          <p:spTgt spid="108549"/>
                                        </p:tgtEl>
                                        <p:attrNameLst>
                                          <p:attrName>ppt_x</p:attrName>
                                        </p:attrNameLst>
                                      </p:cBhvr>
                                      <p:tavLst>
                                        <p:tav tm="0">
                                          <p:val>
                                            <p:strVal val="#ppt_x"/>
                                          </p:val>
                                        </p:tav>
                                        <p:tav tm="100000">
                                          <p:val>
                                            <p:strVal val="#ppt_x"/>
                                          </p:val>
                                        </p:tav>
                                      </p:tavLst>
                                    </p:anim>
                                    <p:anim calcmode="lin" valueType="num">
                                      <p:cBhvr additive="base">
                                        <p:cTn id="8" dur="500" fill="hold"/>
                                        <p:tgtEl>
                                          <p:spTgt spid="1085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8550"/>
                                        </p:tgtEl>
                                        <p:attrNameLst>
                                          <p:attrName>style.visibility</p:attrName>
                                        </p:attrNameLst>
                                      </p:cBhvr>
                                      <p:to>
                                        <p:strVal val="visible"/>
                                      </p:to>
                                    </p:set>
                                    <p:anim calcmode="lin" valueType="num">
                                      <p:cBhvr additive="base">
                                        <p:cTn id="13" dur="500" fill="hold"/>
                                        <p:tgtEl>
                                          <p:spTgt spid="108550"/>
                                        </p:tgtEl>
                                        <p:attrNameLst>
                                          <p:attrName>ppt_x</p:attrName>
                                        </p:attrNameLst>
                                      </p:cBhvr>
                                      <p:tavLst>
                                        <p:tav tm="0">
                                          <p:val>
                                            <p:strVal val="#ppt_x"/>
                                          </p:val>
                                        </p:tav>
                                        <p:tav tm="100000">
                                          <p:val>
                                            <p:strVal val="#ppt_x"/>
                                          </p:val>
                                        </p:tav>
                                      </p:tavLst>
                                    </p:anim>
                                    <p:anim calcmode="lin" valueType="num">
                                      <p:cBhvr additive="base">
                                        <p:cTn id="14" dur="500" fill="hold"/>
                                        <p:tgtEl>
                                          <p:spTgt spid="1085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bldLvl="0" animBg="1"/>
      <p:bldP spid="108550" grpId="0" bldLvl="0" animBg="1"/>
      <p:bldP spid="2" grpId="0" bldLvl="0" animBg="1"/>
      <p:bldP spid="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AutoShape 4"/>
          <p:cNvSpPr/>
          <p:nvPr/>
        </p:nvSpPr>
        <p:spPr>
          <a:xfrm>
            <a:off x="2012950" y="908050"/>
            <a:ext cx="8382000" cy="531978"/>
          </a:xfrm>
          <a:prstGeom prst="roundRect">
            <a:avLst>
              <a:gd name="adj" fmla="val 4449"/>
            </a:avLst>
          </a:prstGeom>
          <a:noFill/>
          <a:ln w="9525">
            <a:noFill/>
          </a:ln>
        </p:spPr>
        <p:txBody>
          <a:bodyPr>
            <a:spAutoFit/>
          </a:bodyPr>
          <a:p>
            <a:pPr lvl="0" eaLnBrk="1" hangingPunct="1">
              <a:spcBef>
                <a:spcPct val="50000"/>
              </a:spcBef>
            </a:pPr>
            <a:endParaRPr lang="zh-CN" altLang="zh-CN" sz="2800" b="1" dirty="0">
              <a:latin typeface="Arial" panose="020B0604020202020204" pitchFamily="34" charset="0"/>
              <a:ea typeface="宋体" panose="02010600030101010101" pitchFamily="2" charset="-122"/>
            </a:endParaRPr>
          </a:p>
        </p:txBody>
      </p:sp>
      <p:sp>
        <p:nvSpPr>
          <p:cNvPr id="51205" name="Rectangle 7"/>
          <p:cNvSpPr/>
          <p:nvPr/>
        </p:nvSpPr>
        <p:spPr>
          <a:xfrm>
            <a:off x="2027238" y="1068388"/>
            <a:ext cx="8280400" cy="518160"/>
          </a:xfrm>
          <a:prstGeom prst="rect">
            <a:avLst/>
          </a:prstGeom>
          <a:noFill/>
          <a:ln w="9525">
            <a:noFill/>
          </a:ln>
        </p:spPr>
        <p:txBody>
          <a:bodyPr>
            <a:spAutoFit/>
          </a:bodyPr>
          <a:p>
            <a:pPr lvl="0" eaLnBrk="1" hangingPunct="1"/>
            <a:r>
              <a:rPr lang="zh-CN" altLang="en-US" sz="2800" b="1" dirty="0">
                <a:latin typeface="Arial" panose="020B0604020202020204" pitchFamily="34" charset="0"/>
                <a:ea typeface="黑体" panose="02010609060101010101" pitchFamily="49" charset="-122"/>
              </a:rPr>
              <a:t>首相：巴麦尊（辉格党领袖）提议发动对华战争</a:t>
            </a:r>
            <a:endParaRPr lang="zh-CN" altLang="en-US" sz="2800" b="1" dirty="0">
              <a:latin typeface="Arial" panose="020B0604020202020204" pitchFamily="34" charset="0"/>
              <a:ea typeface="黑体" panose="02010609060101010101" pitchFamily="49" charset="-122"/>
            </a:endParaRPr>
          </a:p>
        </p:txBody>
      </p:sp>
      <p:sp>
        <p:nvSpPr>
          <p:cNvPr id="51206" name="Rectangle 8"/>
          <p:cNvSpPr/>
          <p:nvPr/>
        </p:nvSpPr>
        <p:spPr>
          <a:xfrm>
            <a:off x="2027238" y="1787525"/>
            <a:ext cx="6481762" cy="518160"/>
          </a:xfrm>
          <a:prstGeom prst="rect">
            <a:avLst/>
          </a:prstGeom>
          <a:noFill/>
          <a:ln w="9525">
            <a:noFill/>
          </a:ln>
        </p:spPr>
        <p:txBody>
          <a:bodyPr>
            <a:spAutoFit/>
          </a:bodyPr>
          <a:p>
            <a:pPr lvl="0" eaLnBrk="1" hangingPunct="1"/>
            <a:r>
              <a:rPr lang="zh-CN" altLang="en-US" sz="2800" b="1" dirty="0">
                <a:latin typeface="Arial" panose="020B0604020202020204" pitchFamily="34" charset="0"/>
                <a:ea typeface="黑体" panose="02010609060101010101" pitchFamily="49" charset="-122"/>
              </a:rPr>
              <a:t>内阁：内阁全体成员支持首相的决议</a:t>
            </a:r>
            <a:endParaRPr lang="zh-CN" altLang="en-US" sz="2800" b="1" dirty="0">
              <a:latin typeface="Arial" panose="020B0604020202020204" pitchFamily="34" charset="0"/>
              <a:ea typeface="黑体" panose="02010609060101010101" pitchFamily="49" charset="-122"/>
            </a:endParaRPr>
          </a:p>
        </p:txBody>
      </p:sp>
      <p:sp>
        <p:nvSpPr>
          <p:cNvPr id="51207" name="Text Box 9"/>
          <p:cNvSpPr txBox="1"/>
          <p:nvPr/>
        </p:nvSpPr>
        <p:spPr>
          <a:xfrm>
            <a:off x="2027238" y="2579688"/>
            <a:ext cx="6119812" cy="518160"/>
          </a:xfrm>
          <a:prstGeom prst="rect">
            <a:avLst/>
          </a:prstGeom>
          <a:noFill/>
          <a:ln w="9525">
            <a:noFill/>
          </a:ln>
        </p:spPr>
        <p:txBody>
          <a:bodyPr>
            <a:spAutoFit/>
          </a:bodyPr>
          <a:p>
            <a:pPr lvl="0" eaLnBrk="1" hangingPunct="1">
              <a:spcBef>
                <a:spcPct val="50000"/>
              </a:spcBef>
            </a:pPr>
            <a:r>
              <a:rPr lang="zh-CN" altLang="en-US" sz="2800" b="1" dirty="0">
                <a:latin typeface="Arial" panose="020B0604020202020204" pitchFamily="34" charset="0"/>
                <a:ea typeface="黑体" panose="02010609060101010101" pitchFamily="49" charset="-122"/>
              </a:rPr>
              <a:t>议会：对巴麦尊提案予以否决</a:t>
            </a:r>
            <a:endParaRPr lang="zh-CN" altLang="en-US" sz="2800" b="1" dirty="0">
              <a:latin typeface="Arial" panose="020B0604020202020204" pitchFamily="34" charset="0"/>
              <a:ea typeface="黑体" panose="02010609060101010101" pitchFamily="49" charset="-122"/>
            </a:endParaRPr>
          </a:p>
        </p:txBody>
      </p:sp>
      <p:sp>
        <p:nvSpPr>
          <p:cNvPr id="51208" name="Text Box 13"/>
          <p:cNvSpPr txBox="1"/>
          <p:nvPr/>
        </p:nvSpPr>
        <p:spPr>
          <a:xfrm>
            <a:off x="1992313" y="4308475"/>
            <a:ext cx="8675687" cy="1158240"/>
          </a:xfrm>
          <a:prstGeom prst="rect">
            <a:avLst/>
          </a:prstGeom>
          <a:noFill/>
          <a:ln w="9525">
            <a:noFill/>
          </a:ln>
        </p:spPr>
        <p:txBody>
          <a:bodyPr>
            <a:spAutoFit/>
          </a:bodyPr>
          <a:p>
            <a:pPr lvl="0" eaLnBrk="1" hangingPunct="1">
              <a:spcBef>
                <a:spcPct val="50000"/>
              </a:spcBef>
            </a:pPr>
            <a:r>
              <a:rPr lang="zh-CN" altLang="en-US" sz="2800" b="1" dirty="0">
                <a:latin typeface="Arial" panose="020B0604020202020204" pitchFamily="34" charset="0"/>
                <a:ea typeface="黑体" panose="02010609060101010101" pitchFamily="49" charset="-122"/>
              </a:rPr>
              <a:t>首相：提请女王解散议会，重新选举，辉格党和巴麦        </a:t>
            </a:r>
            <a:endParaRPr lang="zh-CN" altLang="en-US" sz="2800" b="1" dirty="0">
              <a:latin typeface="Arial" panose="020B0604020202020204" pitchFamily="34" charset="0"/>
              <a:ea typeface="黑体" panose="02010609060101010101" pitchFamily="49" charset="-122"/>
            </a:endParaRPr>
          </a:p>
          <a:p>
            <a:pPr lvl="0" eaLnBrk="1" hangingPunct="1">
              <a:spcBef>
                <a:spcPct val="50000"/>
              </a:spcBef>
            </a:pPr>
            <a:r>
              <a:rPr lang="zh-CN" altLang="en-US" sz="2800" b="1" dirty="0">
                <a:latin typeface="Arial" panose="020B0604020202020204" pitchFamily="34" charset="0"/>
                <a:ea typeface="黑体" panose="02010609060101010101" pitchFamily="49" charset="-122"/>
              </a:rPr>
              <a:t>           尊再次获胜</a:t>
            </a:r>
            <a:endParaRPr lang="zh-CN" altLang="en-US" sz="2800" b="1" dirty="0">
              <a:latin typeface="Arial" panose="020B0604020202020204" pitchFamily="34" charset="0"/>
              <a:ea typeface="黑体" panose="02010609060101010101" pitchFamily="49" charset="-122"/>
            </a:endParaRPr>
          </a:p>
        </p:txBody>
      </p:sp>
      <p:sp>
        <p:nvSpPr>
          <p:cNvPr id="51209" name="Text Box 18"/>
          <p:cNvSpPr txBox="1"/>
          <p:nvPr/>
        </p:nvSpPr>
        <p:spPr>
          <a:xfrm>
            <a:off x="2027238" y="3516313"/>
            <a:ext cx="7489825" cy="518160"/>
          </a:xfrm>
          <a:prstGeom prst="rect">
            <a:avLst/>
          </a:prstGeom>
          <a:noFill/>
          <a:ln w="9525">
            <a:noFill/>
          </a:ln>
        </p:spPr>
        <p:txBody>
          <a:bodyPr>
            <a:spAutoFit/>
          </a:bodyPr>
          <a:p>
            <a:pPr lvl="0" eaLnBrk="1" hangingPunct="1">
              <a:spcBef>
                <a:spcPct val="50000"/>
              </a:spcBef>
            </a:pPr>
            <a:r>
              <a:rPr lang="zh-CN" altLang="en-US" sz="2800" b="1" dirty="0">
                <a:latin typeface="Arial" panose="020B0604020202020204" pitchFamily="34" charset="0"/>
                <a:ea typeface="黑体" panose="02010609060101010101" pitchFamily="49" charset="-122"/>
              </a:rPr>
              <a:t>女王：对否决议案非常痛心却无力改变结果</a:t>
            </a:r>
            <a:endParaRPr lang="zh-CN" altLang="en-US" sz="2800" b="1" dirty="0">
              <a:latin typeface="Arial" panose="020B0604020202020204" pitchFamily="34" charset="0"/>
              <a:ea typeface="黑体" panose="02010609060101010101" pitchFamily="49" charset="-122"/>
            </a:endParaRPr>
          </a:p>
        </p:txBody>
      </p:sp>
      <p:sp>
        <p:nvSpPr>
          <p:cNvPr id="51211" name="AutoShape 11"/>
          <p:cNvSpPr/>
          <p:nvPr/>
        </p:nvSpPr>
        <p:spPr>
          <a:xfrm>
            <a:off x="1919288" y="908050"/>
            <a:ext cx="8534400" cy="5400675"/>
          </a:xfrm>
          <a:prstGeom prst="roundRect">
            <a:avLst>
              <a:gd name="adj" fmla="val 5741"/>
            </a:avLst>
          </a:prstGeom>
          <a:noFill/>
          <a:ln w="38100" cap="flat" cmpd="sng">
            <a:solidFill>
              <a:srgbClr val="CC0000"/>
            </a:solidFill>
            <a:prstDash val="solid"/>
            <a:headEnd type="none" w="med" len="med"/>
            <a:tailEnd type="none" w="med" len="med"/>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51212" name="AutoShape 12"/>
          <p:cNvSpPr/>
          <p:nvPr/>
        </p:nvSpPr>
        <p:spPr>
          <a:xfrm>
            <a:off x="4008438" y="1484313"/>
            <a:ext cx="215900" cy="287337"/>
          </a:xfrm>
          <a:prstGeom prst="downArrow">
            <a:avLst>
              <a:gd name="adj1" fmla="val 50000"/>
              <a:gd name="adj2" fmla="val 33272"/>
            </a:avLst>
          </a:prstGeom>
          <a:solidFill>
            <a:srgbClr val="FF3300"/>
          </a:solidFill>
          <a:ln w="9525" cap="flat" cmpd="sng">
            <a:solidFill>
              <a:srgbClr val="FF3300"/>
            </a:solidFill>
            <a:prstDash val="solid"/>
            <a:miter/>
            <a:headEnd type="none" w="med" len="med"/>
            <a:tailEnd type="none" w="med" len="med"/>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51213" name="AutoShape 13"/>
          <p:cNvSpPr/>
          <p:nvPr/>
        </p:nvSpPr>
        <p:spPr>
          <a:xfrm>
            <a:off x="4008438" y="2276475"/>
            <a:ext cx="215900" cy="287338"/>
          </a:xfrm>
          <a:prstGeom prst="downArrow">
            <a:avLst>
              <a:gd name="adj1" fmla="val 50000"/>
              <a:gd name="adj2" fmla="val 33272"/>
            </a:avLst>
          </a:prstGeom>
          <a:solidFill>
            <a:srgbClr val="FF3300"/>
          </a:solidFill>
          <a:ln w="9525" cap="flat" cmpd="sng">
            <a:solidFill>
              <a:srgbClr val="FF3300"/>
            </a:solidFill>
            <a:prstDash val="solid"/>
            <a:miter/>
            <a:headEnd type="none" w="med" len="med"/>
            <a:tailEnd type="none" w="med" len="med"/>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51214" name="AutoShape 14"/>
          <p:cNvSpPr/>
          <p:nvPr/>
        </p:nvSpPr>
        <p:spPr>
          <a:xfrm>
            <a:off x="4008438" y="3141663"/>
            <a:ext cx="215900" cy="287337"/>
          </a:xfrm>
          <a:prstGeom prst="downArrow">
            <a:avLst>
              <a:gd name="adj1" fmla="val 50000"/>
              <a:gd name="adj2" fmla="val 33272"/>
            </a:avLst>
          </a:prstGeom>
          <a:solidFill>
            <a:srgbClr val="FF3300"/>
          </a:solidFill>
          <a:ln w="9525" cap="flat" cmpd="sng">
            <a:solidFill>
              <a:srgbClr val="FF3300"/>
            </a:solidFill>
            <a:prstDash val="solid"/>
            <a:miter/>
            <a:headEnd type="none" w="med" len="med"/>
            <a:tailEnd type="none" w="med" len="med"/>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51215" name="AutoShape 15"/>
          <p:cNvSpPr/>
          <p:nvPr/>
        </p:nvSpPr>
        <p:spPr>
          <a:xfrm>
            <a:off x="3935413" y="4005263"/>
            <a:ext cx="215900" cy="287337"/>
          </a:xfrm>
          <a:prstGeom prst="downArrow">
            <a:avLst>
              <a:gd name="adj1" fmla="val 50000"/>
              <a:gd name="adj2" fmla="val 33272"/>
            </a:avLst>
          </a:prstGeom>
          <a:solidFill>
            <a:srgbClr val="FF3300"/>
          </a:solidFill>
          <a:ln w="9525" cap="flat" cmpd="sng">
            <a:solidFill>
              <a:srgbClr val="FF3300"/>
            </a:solidFill>
            <a:prstDash val="solid"/>
            <a:miter/>
            <a:headEnd type="none" w="med" len="med"/>
            <a:tailEnd type="none" w="med" len="med"/>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51216" name="AutoShape 16"/>
          <p:cNvSpPr/>
          <p:nvPr/>
        </p:nvSpPr>
        <p:spPr>
          <a:xfrm>
            <a:off x="3935413" y="5373688"/>
            <a:ext cx="215900" cy="287337"/>
          </a:xfrm>
          <a:prstGeom prst="downArrow">
            <a:avLst>
              <a:gd name="adj1" fmla="val 50000"/>
              <a:gd name="adj2" fmla="val 33272"/>
            </a:avLst>
          </a:prstGeom>
          <a:solidFill>
            <a:srgbClr val="FF3300"/>
          </a:solidFill>
          <a:ln w="9525" cap="flat" cmpd="sng">
            <a:solidFill>
              <a:srgbClr val="FF3300"/>
            </a:solidFill>
            <a:prstDash val="solid"/>
            <a:miter/>
            <a:headEnd type="none" w="med" len="med"/>
            <a:tailEnd type="none" w="med" len="med"/>
          </a:ln>
        </p:spPr>
        <p:txBody>
          <a:bodyPr vert="eaVert"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51217" name="Text Box 13"/>
          <p:cNvSpPr txBox="1"/>
          <p:nvPr/>
        </p:nvSpPr>
        <p:spPr>
          <a:xfrm>
            <a:off x="1992313" y="5573713"/>
            <a:ext cx="8675687" cy="518160"/>
          </a:xfrm>
          <a:prstGeom prst="rect">
            <a:avLst/>
          </a:prstGeom>
          <a:noFill/>
          <a:ln w="9525">
            <a:noFill/>
          </a:ln>
        </p:spPr>
        <p:txBody>
          <a:bodyPr>
            <a:spAutoFit/>
          </a:bodyPr>
          <a:p>
            <a:pPr lvl="0" eaLnBrk="1" hangingPunct="1">
              <a:spcBef>
                <a:spcPct val="50000"/>
              </a:spcBef>
            </a:pPr>
            <a:r>
              <a:rPr lang="zh-CN" altLang="en-US" sz="2800" b="1" dirty="0">
                <a:latin typeface="Arial" panose="020B0604020202020204" pitchFamily="34" charset="0"/>
                <a:ea typeface="黑体" panose="02010609060101010101" pitchFamily="49" charset="-122"/>
              </a:rPr>
              <a:t>结果：第二次鸦片战争爆发</a:t>
            </a:r>
            <a:endParaRPr lang="zh-CN" altLang="en-US" sz="2800" b="1" dirty="0">
              <a:latin typeface="Arial" panose="020B0604020202020204" pitchFamily="34" charset="0"/>
              <a:ea typeface="黑体" panose="02010609060101010101" pitchFamily="49" charset="-122"/>
            </a:endParaRPr>
          </a:p>
        </p:txBody>
      </p:sp>
      <p:sp>
        <p:nvSpPr>
          <p:cNvPr id="17423" name="Text Box 18"/>
          <p:cNvSpPr txBox="1"/>
          <p:nvPr/>
        </p:nvSpPr>
        <p:spPr>
          <a:xfrm>
            <a:off x="2892425" y="123825"/>
            <a:ext cx="8964613" cy="640080"/>
          </a:xfrm>
          <a:prstGeom prst="rect">
            <a:avLst/>
          </a:prstGeom>
          <a:noFill/>
          <a:ln w="9525">
            <a:noFill/>
          </a:ln>
        </p:spPr>
        <p:txBody>
          <a:bodyPr>
            <a:spAutoFit/>
          </a:bodyPr>
          <a:p>
            <a:pPr lvl="0" eaLnBrk="1" hangingPunct="1"/>
            <a:r>
              <a:rPr lang="zh-CN" altLang="en-US" sz="3600" b="1" dirty="0">
                <a:solidFill>
                  <a:schemeClr val="tx1"/>
                </a:solidFill>
                <a:latin typeface="迷你简隶二" pitchFamily="65" charset="-122"/>
                <a:ea typeface="迷你简隶二" pitchFamily="65" charset="-122"/>
              </a:rPr>
              <a:t>案例 </a:t>
            </a:r>
            <a:r>
              <a:rPr lang="en-US" altLang="zh-CN" sz="3600" b="1" dirty="0">
                <a:solidFill>
                  <a:schemeClr val="tx1"/>
                </a:solidFill>
                <a:latin typeface="Arial" panose="020B0604020202020204" pitchFamily="34" charset="0"/>
                <a:ea typeface="迷你简隶二" pitchFamily="65" charset="-122"/>
              </a:rPr>
              <a:t>—</a:t>
            </a:r>
            <a:r>
              <a:rPr lang="zh-CN" altLang="en-US" sz="3600" b="1" dirty="0">
                <a:solidFill>
                  <a:schemeClr val="tx1"/>
                </a:solidFill>
                <a:latin typeface="迷你简隶二" pitchFamily="65" charset="-122"/>
                <a:ea typeface="迷你简隶二" pitchFamily="65" charset="-122"/>
              </a:rPr>
              <a:t>第二次鸦片战争  </a:t>
            </a:r>
            <a:endParaRPr lang="zh-CN" altLang="en-US" sz="3600" b="1" dirty="0">
              <a:solidFill>
                <a:schemeClr val="tx1"/>
              </a:solidFill>
              <a:latin typeface="迷你简隶二" pitchFamily="65" charset="-122"/>
              <a:ea typeface="迷你简隶二"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11"/>
                                        </p:tgtEl>
                                        <p:attrNameLst>
                                          <p:attrName>style.visibility</p:attrName>
                                        </p:attrNameLst>
                                      </p:cBhvr>
                                      <p:to>
                                        <p:strVal val="visible"/>
                                      </p:to>
                                    </p:set>
                                    <p:animEffect transition="in" filter="box(in)">
                                      <p:cBhvr>
                                        <p:cTn id="7" dur="500"/>
                                        <p:tgtEl>
                                          <p:spTgt spid="512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5"/>
                                        </p:tgtEl>
                                        <p:attrNameLst>
                                          <p:attrName>style.visibility</p:attrName>
                                        </p:attrNameLst>
                                      </p:cBhvr>
                                      <p:to>
                                        <p:strVal val="visible"/>
                                      </p:to>
                                    </p:set>
                                    <p:animEffect transition="in" filter="blinds(horizontal)">
                                      <p:cBhvr>
                                        <p:cTn id="12" dur="500"/>
                                        <p:tgtEl>
                                          <p:spTgt spid="5120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1212"/>
                                        </p:tgtEl>
                                        <p:attrNameLst>
                                          <p:attrName>style.visibility</p:attrName>
                                        </p:attrNameLst>
                                      </p:cBhvr>
                                      <p:to>
                                        <p:strVal val="visible"/>
                                      </p:to>
                                    </p:set>
                                    <p:anim calcmode="lin" valueType="num">
                                      <p:cBhvr additive="base">
                                        <p:cTn id="17" dur="500" fill="hold"/>
                                        <p:tgtEl>
                                          <p:spTgt spid="51212"/>
                                        </p:tgtEl>
                                        <p:attrNameLst>
                                          <p:attrName>ppt_x</p:attrName>
                                        </p:attrNameLst>
                                      </p:cBhvr>
                                      <p:tavLst>
                                        <p:tav tm="0">
                                          <p:val>
                                            <p:strVal val="#ppt_x"/>
                                          </p:val>
                                        </p:tav>
                                        <p:tav tm="100000">
                                          <p:val>
                                            <p:strVal val="#ppt_x"/>
                                          </p:val>
                                        </p:tav>
                                      </p:tavLst>
                                    </p:anim>
                                    <p:anim calcmode="lin" valueType="num">
                                      <p:cBhvr additive="base">
                                        <p:cTn id="18" dur="500" fill="hold"/>
                                        <p:tgtEl>
                                          <p:spTgt spid="51212"/>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51206"/>
                                        </p:tgtEl>
                                        <p:attrNameLst>
                                          <p:attrName>style.visibility</p:attrName>
                                        </p:attrNameLst>
                                      </p:cBhvr>
                                      <p:to>
                                        <p:strVal val="visible"/>
                                      </p:to>
                                    </p:set>
                                    <p:anim calcmode="lin" valueType="num">
                                      <p:cBhvr additive="base">
                                        <p:cTn id="23" dur="500" fill="hold"/>
                                        <p:tgtEl>
                                          <p:spTgt spid="51206"/>
                                        </p:tgtEl>
                                        <p:attrNameLst>
                                          <p:attrName>ppt_x</p:attrName>
                                        </p:attrNameLst>
                                      </p:cBhvr>
                                      <p:tavLst>
                                        <p:tav tm="0">
                                          <p:val>
                                            <p:strVal val="#ppt_x"/>
                                          </p:val>
                                        </p:tav>
                                        <p:tav tm="100000">
                                          <p:val>
                                            <p:strVal val="#ppt_x"/>
                                          </p:val>
                                        </p:tav>
                                      </p:tavLst>
                                    </p:anim>
                                    <p:anim calcmode="lin" valueType="num">
                                      <p:cBhvr additive="base">
                                        <p:cTn id="24" dur="500" fill="hold"/>
                                        <p:tgtEl>
                                          <p:spTgt spid="51206"/>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51213"/>
                                        </p:tgtEl>
                                        <p:attrNameLst>
                                          <p:attrName>style.visibility</p:attrName>
                                        </p:attrNameLst>
                                      </p:cBhvr>
                                      <p:to>
                                        <p:strVal val="visible"/>
                                      </p:to>
                                    </p:set>
                                    <p:anim calcmode="lin" valueType="num">
                                      <p:cBhvr additive="base">
                                        <p:cTn id="29" dur="500" fill="hold"/>
                                        <p:tgtEl>
                                          <p:spTgt spid="51213"/>
                                        </p:tgtEl>
                                        <p:attrNameLst>
                                          <p:attrName>ppt_x</p:attrName>
                                        </p:attrNameLst>
                                      </p:cBhvr>
                                      <p:tavLst>
                                        <p:tav tm="0">
                                          <p:val>
                                            <p:strVal val="#ppt_x"/>
                                          </p:val>
                                        </p:tav>
                                        <p:tav tm="100000">
                                          <p:val>
                                            <p:strVal val="#ppt_x"/>
                                          </p:val>
                                        </p:tav>
                                      </p:tavLst>
                                    </p:anim>
                                    <p:anim calcmode="lin" valueType="num">
                                      <p:cBhvr additive="base">
                                        <p:cTn id="30" dur="500" fill="hold"/>
                                        <p:tgtEl>
                                          <p:spTgt spid="51213"/>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207"/>
                                        </p:tgtEl>
                                        <p:attrNameLst>
                                          <p:attrName>style.visibility</p:attrName>
                                        </p:attrNameLst>
                                      </p:cBhvr>
                                      <p:to>
                                        <p:strVal val="visible"/>
                                      </p:to>
                                    </p:set>
                                    <p:animEffect transition="in" filter="blinds(horizontal)">
                                      <p:cBhvr>
                                        <p:cTn id="35" dur="500"/>
                                        <p:tgtEl>
                                          <p:spTgt spid="5120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51214"/>
                                        </p:tgtEl>
                                        <p:attrNameLst>
                                          <p:attrName>style.visibility</p:attrName>
                                        </p:attrNameLst>
                                      </p:cBhvr>
                                      <p:to>
                                        <p:strVal val="visible"/>
                                      </p:to>
                                    </p:set>
                                    <p:anim calcmode="lin" valueType="num">
                                      <p:cBhvr additive="base">
                                        <p:cTn id="40" dur="500" fill="hold"/>
                                        <p:tgtEl>
                                          <p:spTgt spid="51214"/>
                                        </p:tgtEl>
                                        <p:attrNameLst>
                                          <p:attrName>ppt_x</p:attrName>
                                        </p:attrNameLst>
                                      </p:cBhvr>
                                      <p:tavLst>
                                        <p:tav tm="0">
                                          <p:val>
                                            <p:strVal val="#ppt_x"/>
                                          </p:val>
                                        </p:tav>
                                        <p:tav tm="100000">
                                          <p:val>
                                            <p:strVal val="#ppt_x"/>
                                          </p:val>
                                        </p:tav>
                                      </p:tavLst>
                                    </p:anim>
                                    <p:anim calcmode="lin" valueType="num">
                                      <p:cBhvr additive="base">
                                        <p:cTn id="41" dur="500" fill="hold"/>
                                        <p:tgtEl>
                                          <p:spTgt spid="51214"/>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51209"/>
                                        </p:tgtEl>
                                        <p:attrNameLst>
                                          <p:attrName>style.visibility</p:attrName>
                                        </p:attrNameLst>
                                      </p:cBhvr>
                                      <p:to>
                                        <p:strVal val="visible"/>
                                      </p:to>
                                    </p:set>
                                    <p:animEffect transition="in" filter="blinds(horizontal)">
                                      <p:cBhvr>
                                        <p:cTn id="46" dur="500"/>
                                        <p:tgtEl>
                                          <p:spTgt spid="5120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51215"/>
                                        </p:tgtEl>
                                        <p:attrNameLst>
                                          <p:attrName>style.visibility</p:attrName>
                                        </p:attrNameLst>
                                      </p:cBhvr>
                                      <p:to>
                                        <p:strVal val="visible"/>
                                      </p:to>
                                    </p:set>
                                    <p:anim calcmode="lin" valueType="num">
                                      <p:cBhvr additive="base">
                                        <p:cTn id="51" dur="500" fill="hold"/>
                                        <p:tgtEl>
                                          <p:spTgt spid="51215"/>
                                        </p:tgtEl>
                                        <p:attrNameLst>
                                          <p:attrName>ppt_x</p:attrName>
                                        </p:attrNameLst>
                                      </p:cBhvr>
                                      <p:tavLst>
                                        <p:tav tm="0">
                                          <p:val>
                                            <p:strVal val="#ppt_x"/>
                                          </p:val>
                                        </p:tav>
                                        <p:tav tm="100000">
                                          <p:val>
                                            <p:strVal val="#ppt_x"/>
                                          </p:val>
                                        </p:tav>
                                      </p:tavLst>
                                    </p:anim>
                                    <p:anim calcmode="lin" valueType="num">
                                      <p:cBhvr additive="base">
                                        <p:cTn id="52" dur="500" fill="hold"/>
                                        <p:tgtEl>
                                          <p:spTgt spid="51215"/>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1208"/>
                                        </p:tgtEl>
                                        <p:attrNameLst>
                                          <p:attrName>style.visibility</p:attrName>
                                        </p:attrNameLst>
                                      </p:cBhvr>
                                      <p:to>
                                        <p:strVal val="visible"/>
                                      </p:to>
                                    </p:set>
                                    <p:animEffect transition="in" filter="blinds(horizontal)">
                                      <p:cBhvr>
                                        <p:cTn id="57" dur="500"/>
                                        <p:tgtEl>
                                          <p:spTgt spid="51208"/>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1" fill="hold" grpId="0" nodeType="clickEffect">
                                  <p:stCondLst>
                                    <p:cond delay="0"/>
                                  </p:stCondLst>
                                  <p:childTnLst>
                                    <p:set>
                                      <p:cBhvr>
                                        <p:cTn id="61" dur="1" fill="hold">
                                          <p:stCondLst>
                                            <p:cond delay="0"/>
                                          </p:stCondLst>
                                        </p:cTn>
                                        <p:tgtEl>
                                          <p:spTgt spid="51216"/>
                                        </p:tgtEl>
                                        <p:attrNameLst>
                                          <p:attrName>style.visibility</p:attrName>
                                        </p:attrNameLst>
                                      </p:cBhvr>
                                      <p:to>
                                        <p:strVal val="visible"/>
                                      </p:to>
                                    </p:set>
                                    <p:anim calcmode="lin" valueType="num">
                                      <p:cBhvr additive="base">
                                        <p:cTn id="62" dur="500" fill="hold"/>
                                        <p:tgtEl>
                                          <p:spTgt spid="51216"/>
                                        </p:tgtEl>
                                        <p:attrNameLst>
                                          <p:attrName>ppt_x</p:attrName>
                                        </p:attrNameLst>
                                      </p:cBhvr>
                                      <p:tavLst>
                                        <p:tav tm="0">
                                          <p:val>
                                            <p:strVal val="#ppt_x"/>
                                          </p:val>
                                        </p:tav>
                                        <p:tav tm="100000">
                                          <p:val>
                                            <p:strVal val="#ppt_x"/>
                                          </p:val>
                                        </p:tav>
                                      </p:tavLst>
                                    </p:anim>
                                    <p:anim calcmode="lin" valueType="num">
                                      <p:cBhvr additive="base">
                                        <p:cTn id="63" dur="500" fill="hold"/>
                                        <p:tgtEl>
                                          <p:spTgt spid="51216"/>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51217"/>
                                        </p:tgtEl>
                                        <p:attrNameLst>
                                          <p:attrName>style.visibility</p:attrName>
                                        </p:attrNameLst>
                                      </p:cBhvr>
                                      <p:to>
                                        <p:strVal val="visible"/>
                                      </p:to>
                                    </p:set>
                                    <p:animEffect transition="in" filter="blinds(horizontal)">
                                      <p:cBhvr>
                                        <p:cTn id="68" dur="500"/>
                                        <p:tgtEl>
                                          <p:spTgt spid="51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P spid="51206" grpId="0"/>
      <p:bldP spid="51207" grpId="0"/>
      <p:bldP spid="51208" grpId="0"/>
      <p:bldP spid="51209" grpId="0"/>
      <p:bldP spid="51211" grpId="0" bldLvl="0" animBg="1"/>
      <p:bldP spid="51212" grpId="0" bldLvl="0" animBg="1"/>
      <p:bldP spid="51213" grpId="0" bldLvl="0" animBg="1"/>
      <p:bldP spid="51214" grpId="0" bldLvl="0" animBg="1"/>
      <p:bldP spid="51215" grpId="0" bldLvl="0" animBg="1"/>
      <p:bldP spid="51216" grpId="0" bldLvl="0" animBg="1"/>
      <p:bldP spid="512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60" name="矩形 19459"/>
          <p:cNvSpPr/>
          <p:nvPr/>
        </p:nvSpPr>
        <p:spPr>
          <a:xfrm>
            <a:off x="1300163" y="769303"/>
            <a:ext cx="6646862" cy="701040"/>
          </a:xfrm>
          <a:prstGeom prst="rect">
            <a:avLst/>
          </a:prstGeom>
          <a:noFill/>
          <a:ln w="9525">
            <a:noFill/>
          </a:ln>
        </p:spPr>
        <p:txBody>
          <a:bodyPr anchor="ctr">
            <a:spAutoFit/>
          </a:bodyPr>
          <a:p>
            <a:pPr lvl="0" indent="0"/>
            <a:r>
              <a:rPr lang="en-US" altLang="zh-CN" sz="4000" b="1" dirty="0">
                <a:latin typeface="黑体" panose="02010609060101010101" pitchFamily="49" charset="-122"/>
                <a:ea typeface="黑体" panose="02010609060101010101" pitchFamily="49" charset="-122"/>
              </a:rPr>
              <a:t>2</a:t>
            </a:r>
            <a:r>
              <a:rPr lang="zh-CN" altLang="en-US" sz="4000" b="1" dirty="0">
                <a:latin typeface="黑体" panose="02010609060101010101" pitchFamily="49" charset="-122"/>
                <a:ea typeface="黑体" panose="02010609060101010101" pitchFamily="49" charset="-122"/>
              </a:rPr>
              <a:t>、两党制的形成</a:t>
            </a:r>
            <a:endParaRPr lang="zh-CN" altLang="en-US" sz="4000" b="1" dirty="0">
              <a:latin typeface="黑体" panose="02010609060101010101" pitchFamily="49" charset="-122"/>
              <a:ea typeface="黑体" panose="02010609060101010101" pitchFamily="49" charset="-122"/>
            </a:endParaRPr>
          </a:p>
        </p:txBody>
      </p:sp>
      <p:sp>
        <p:nvSpPr>
          <p:cNvPr id="19461" name="矩形 19460"/>
          <p:cNvSpPr/>
          <p:nvPr/>
        </p:nvSpPr>
        <p:spPr>
          <a:xfrm>
            <a:off x="2066925" y="1537653"/>
            <a:ext cx="5400675" cy="579120"/>
          </a:xfrm>
          <a:prstGeom prst="rect">
            <a:avLst/>
          </a:prstGeom>
          <a:noFill/>
          <a:ln w="9525">
            <a:noFill/>
          </a:ln>
        </p:spPr>
        <p:txBody>
          <a:bodyPr anchor="ctr">
            <a:spAutoFit/>
          </a:bodyPr>
          <a:p>
            <a:pPr lvl="0" indent="0"/>
            <a:r>
              <a:rPr lang="zh-CN" altLang="en-US" sz="3200" b="1" dirty="0">
                <a:solidFill>
                  <a:srgbClr val="0000FF"/>
                </a:solidFill>
                <a:latin typeface="黑体" panose="02010609060101010101" pitchFamily="49" charset="-122"/>
                <a:ea typeface="黑体" panose="02010609060101010101" pitchFamily="49" charset="-122"/>
              </a:rPr>
              <a:t>（</a:t>
            </a:r>
            <a:r>
              <a:rPr lang="en-US" altLang="zh-CN" sz="3200" b="1" dirty="0">
                <a:solidFill>
                  <a:srgbClr val="0000FF"/>
                </a:solidFill>
                <a:latin typeface="黑体" panose="02010609060101010101" pitchFamily="49" charset="-122"/>
                <a:ea typeface="黑体" panose="02010609060101010101" pitchFamily="49" charset="-122"/>
              </a:rPr>
              <a:t>1</a:t>
            </a:r>
            <a:r>
              <a:rPr lang="zh-CN" altLang="en-US" sz="3200" b="1" dirty="0">
                <a:solidFill>
                  <a:srgbClr val="0000FF"/>
                </a:solidFill>
                <a:latin typeface="黑体" panose="02010609060101010101" pitchFamily="49" charset="-122"/>
                <a:ea typeface="黑体" panose="02010609060101010101" pitchFamily="49" charset="-122"/>
              </a:rPr>
              <a:t>）时间：</a:t>
            </a:r>
            <a:r>
              <a:rPr lang="en-US" altLang="zh-CN" sz="3200" b="1" dirty="0">
                <a:solidFill>
                  <a:srgbClr val="0000FF"/>
                </a:solidFill>
                <a:latin typeface="黑体" panose="02010609060101010101" pitchFamily="49" charset="-122"/>
                <a:ea typeface="黑体" panose="02010609060101010101" pitchFamily="49" charset="-122"/>
              </a:rPr>
              <a:t>19</a:t>
            </a:r>
            <a:r>
              <a:rPr lang="zh-CN" altLang="en-US" sz="3200" b="1" dirty="0">
                <a:solidFill>
                  <a:srgbClr val="0000FF"/>
                </a:solidFill>
                <a:latin typeface="黑体" panose="02010609060101010101" pitchFamily="49" charset="-122"/>
                <a:ea typeface="黑体" panose="02010609060101010101" pitchFamily="49" charset="-122"/>
              </a:rPr>
              <a:t>世纪中期</a:t>
            </a:r>
            <a:endParaRPr lang="zh-CN" altLang="en-US" sz="3200" b="1" dirty="0">
              <a:solidFill>
                <a:srgbClr val="0000FF"/>
              </a:solidFill>
              <a:latin typeface="黑体" panose="02010609060101010101" pitchFamily="49" charset="-122"/>
              <a:ea typeface="黑体" panose="02010609060101010101" pitchFamily="49" charset="-122"/>
            </a:endParaRPr>
          </a:p>
        </p:txBody>
      </p:sp>
      <p:sp>
        <p:nvSpPr>
          <p:cNvPr id="19462" name="矩形 19461"/>
          <p:cNvSpPr/>
          <p:nvPr/>
        </p:nvSpPr>
        <p:spPr>
          <a:xfrm>
            <a:off x="2044700" y="2058353"/>
            <a:ext cx="8318500" cy="579120"/>
          </a:xfrm>
          <a:prstGeom prst="rect">
            <a:avLst/>
          </a:prstGeom>
          <a:noFill/>
          <a:ln w="9525">
            <a:noFill/>
          </a:ln>
        </p:spPr>
        <p:txBody>
          <a:bodyPr anchor="ctr">
            <a:spAutoFit/>
          </a:bodyPr>
          <a:p>
            <a:pPr lvl="0" indent="0"/>
            <a:r>
              <a:rPr lang="zh-CN" altLang="en-US" sz="3200" b="1" dirty="0">
                <a:solidFill>
                  <a:srgbClr val="0000FF"/>
                </a:solidFill>
                <a:latin typeface="黑体" panose="02010609060101010101" pitchFamily="49" charset="-122"/>
                <a:ea typeface="黑体" panose="02010609060101010101" pitchFamily="49" charset="-122"/>
              </a:rPr>
              <a:t>（</a:t>
            </a:r>
            <a:r>
              <a:rPr lang="en-US" altLang="zh-CN" sz="3200" b="1" dirty="0">
                <a:solidFill>
                  <a:srgbClr val="0000FF"/>
                </a:solidFill>
                <a:latin typeface="黑体" panose="02010609060101010101" pitchFamily="49" charset="-122"/>
                <a:ea typeface="黑体" panose="02010609060101010101" pitchFamily="49" charset="-122"/>
              </a:rPr>
              <a:t>2</a:t>
            </a:r>
            <a:r>
              <a:rPr lang="zh-CN" altLang="en-US" sz="3200" b="1" dirty="0">
                <a:solidFill>
                  <a:srgbClr val="0000FF"/>
                </a:solidFill>
                <a:latin typeface="黑体" panose="02010609060101010101" pitchFamily="49" charset="-122"/>
                <a:ea typeface="黑体" panose="02010609060101010101" pitchFamily="49" charset="-122"/>
              </a:rPr>
              <a:t>）原因：选举权扩大和两党制发展</a:t>
            </a:r>
            <a:endParaRPr lang="zh-CN" altLang="en-US" sz="3200" b="1" dirty="0">
              <a:solidFill>
                <a:srgbClr val="0000FF"/>
              </a:solidFill>
              <a:latin typeface="黑体" panose="02010609060101010101" pitchFamily="49" charset="-122"/>
              <a:ea typeface="黑体" panose="02010609060101010101" pitchFamily="49" charset="-122"/>
            </a:endParaRPr>
          </a:p>
        </p:txBody>
      </p:sp>
      <p:sp>
        <p:nvSpPr>
          <p:cNvPr id="19463" name="矩形 19462">
            <a:hlinkClick r:id="rId1" action="ppaction://hlinksldjump"/>
          </p:cNvPr>
          <p:cNvSpPr/>
          <p:nvPr/>
        </p:nvSpPr>
        <p:spPr>
          <a:xfrm>
            <a:off x="2035175" y="2772410"/>
            <a:ext cx="8785225" cy="1554480"/>
          </a:xfrm>
          <a:prstGeom prst="rect">
            <a:avLst/>
          </a:prstGeom>
          <a:noFill/>
          <a:ln w="9525">
            <a:noFill/>
          </a:ln>
        </p:spPr>
        <p:txBody>
          <a:bodyPr anchor="ctr">
            <a:spAutoFit/>
          </a:bodyPr>
          <a:p>
            <a:pPr lvl="0" indent="0"/>
            <a:r>
              <a:rPr lang="zh-CN" altLang="en-US" sz="3200" b="1" dirty="0">
                <a:solidFill>
                  <a:srgbClr val="0000FF"/>
                </a:solidFill>
                <a:latin typeface="黑体" panose="02010609060101010101" pitchFamily="49" charset="-122"/>
                <a:ea typeface="黑体" panose="02010609060101010101" pitchFamily="49" charset="-122"/>
              </a:rPr>
              <a:t>（</a:t>
            </a:r>
            <a:r>
              <a:rPr lang="en-US" altLang="zh-CN" sz="3200" b="1" dirty="0">
                <a:solidFill>
                  <a:srgbClr val="0000FF"/>
                </a:solidFill>
                <a:latin typeface="黑体" panose="02010609060101010101" pitchFamily="49" charset="-122"/>
                <a:ea typeface="黑体" panose="02010609060101010101" pitchFamily="49" charset="-122"/>
              </a:rPr>
              <a:t>3</a:t>
            </a:r>
            <a:r>
              <a:rPr lang="zh-CN" altLang="en-US" sz="3200" b="1" dirty="0">
                <a:solidFill>
                  <a:srgbClr val="0000FF"/>
                </a:solidFill>
                <a:latin typeface="黑体" panose="02010609060101010101" pitchFamily="49" charset="-122"/>
                <a:ea typeface="黑体" panose="02010609060101010101" pitchFamily="49" charset="-122"/>
              </a:rPr>
              <a:t>）表现：</a:t>
            </a:r>
            <a:endParaRPr lang="zh-CN" altLang="en-US" sz="3200" b="1" dirty="0">
              <a:solidFill>
                <a:srgbClr val="0000FF"/>
              </a:solidFill>
              <a:latin typeface="黑体" panose="02010609060101010101" pitchFamily="49" charset="-122"/>
              <a:ea typeface="黑体" panose="02010609060101010101" pitchFamily="49" charset="-122"/>
            </a:endParaRPr>
          </a:p>
          <a:p>
            <a:pPr lvl="0" indent="0"/>
            <a:r>
              <a:rPr lang="zh-CN" altLang="en-US" sz="3200" b="1" dirty="0">
                <a:solidFill>
                  <a:srgbClr val="0000FF"/>
                </a:solidFill>
                <a:latin typeface="黑体" panose="02010609060101010101" pitchFamily="49" charset="-122"/>
                <a:ea typeface="黑体" panose="02010609060101010101" pitchFamily="49" charset="-122"/>
              </a:rPr>
              <a:t>     两党轮番执政，互相监督、促进；</a:t>
            </a:r>
            <a:endParaRPr lang="zh-CN" altLang="en-US" sz="3200" b="1" dirty="0">
              <a:solidFill>
                <a:srgbClr val="0000FF"/>
              </a:solidFill>
              <a:latin typeface="黑体" panose="02010609060101010101" pitchFamily="49" charset="-122"/>
              <a:ea typeface="黑体" panose="02010609060101010101" pitchFamily="49" charset="-122"/>
            </a:endParaRPr>
          </a:p>
          <a:p>
            <a:pPr lvl="0" indent="0"/>
            <a:r>
              <a:rPr lang="zh-CN" altLang="en-US" sz="3200" b="1" dirty="0">
                <a:solidFill>
                  <a:srgbClr val="0000FF"/>
                </a:solidFill>
                <a:latin typeface="黑体" panose="02010609060101010101" pitchFamily="49" charset="-122"/>
                <a:ea typeface="黑体" panose="02010609060101010101" pitchFamily="49" charset="-122"/>
              </a:rPr>
              <a:t>     内阁由占议会多数的党组成</a:t>
            </a:r>
            <a:endParaRPr lang="zh-CN" altLang="en-US" sz="3200" b="1" dirty="0">
              <a:solidFill>
                <a:srgbClr val="0000FF"/>
              </a:solidFill>
              <a:latin typeface="黑体" panose="02010609060101010101" pitchFamily="49" charset="-122"/>
              <a:ea typeface="黑体" panose="02010609060101010101" pitchFamily="49" charset="-122"/>
            </a:endParaRPr>
          </a:p>
        </p:txBody>
      </p:sp>
      <p:sp>
        <p:nvSpPr>
          <p:cNvPr id="19464" name="矩形 19463"/>
          <p:cNvSpPr/>
          <p:nvPr/>
        </p:nvSpPr>
        <p:spPr>
          <a:xfrm>
            <a:off x="1676400" y="4832191"/>
            <a:ext cx="8763000" cy="1554480"/>
          </a:xfrm>
          <a:prstGeom prst="rect">
            <a:avLst/>
          </a:prstGeom>
          <a:noFill/>
          <a:ln w="28575" cap="flat" cmpd="sng">
            <a:solidFill>
              <a:schemeClr val="accent2"/>
            </a:solidFill>
            <a:prstDash val="solid"/>
            <a:miter/>
            <a:headEnd type="none" w="med" len="med"/>
            <a:tailEnd type="none" w="med" len="med"/>
          </a:ln>
        </p:spPr>
        <p:txBody>
          <a:bodyPr anchor="ctr">
            <a:spAutoFit/>
          </a:bodyPr>
          <a:p>
            <a:pPr lvl="0" indent="0" algn="ctr" defTabSz="0">
              <a:tabLst>
                <a:tab pos="4191000" algn="l"/>
              </a:tabLst>
            </a:pPr>
            <a:r>
              <a:rPr lang="zh-CN" altLang="en-US" sz="3200" b="1" i="1" dirty="0">
                <a:latin typeface="黑体" panose="02010609060101010101" pitchFamily="49" charset="-122"/>
                <a:ea typeface="黑体" panose="02010609060101010101" pitchFamily="49" charset="-122"/>
              </a:rPr>
              <a:t>辉格党</a:t>
            </a:r>
            <a:r>
              <a:rPr lang="en-US" altLang="zh-CN" sz="3200" b="1" i="1" dirty="0">
                <a:latin typeface="黑体" panose="02010609060101010101" pitchFamily="49" charset="-122"/>
                <a:ea typeface="黑体" panose="02010609060101010101" pitchFamily="49" charset="-122"/>
              </a:rPr>
              <a:t>--</a:t>
            </a:r>
            <a:r>
              <a:rPr lang="zh-CN" altLang="en-US" sz="3200" b="1" i="1" dirty="0">
                <a:latin typeface="黑体" panose="02010609060101010101" pitchFamily="49" charset="-122"/>
                <a:ea typeface="黑体" panose="02010609060101010101" pitchFamily="49" charset="-122"/>
              </a:rPr>
              <a:t>自由党</a:t>
            </a:r>
            <a:r>
              <a:rPr lang="en-US" altLang="zh-CN" sz="3200" b="1" i="1" dirty="0">
                <a:latin typeface="黑体" panose="02010609060101010101" pitchFamily="49" charset="-122"/>
                <a:ea typeface="黑体" panose="02010609060101010101" pitchFamily="49" charset="-122"/>
              </a:rPr>
              <a:t>—</a:t>
            </a:r>
            <a:r>
              <a:rPr lang="zh-CN" altLang="en-US" sz="3200" b="1" i="1" dirty="0">
                <a:latin typeface="黑体" panose="02010609060101010101" pitchFamily="49" charset="-122"/>
                <a:ea typeface="黑体" panose="02010609060101010101" pitchFamily="49" charset="-122"/>
              </a:rPr>
              <a:t>工党</a:t>
            </a:r>
            <a:endParaRPr lang="zh-CN" altLang="en-US" sz="3200" b="1" i="1" dirty="0">
              <a:latin typeface="黑体" panose="02010609060101010101" pitchFamily="49" charset="-122"/>
              <a:ea typeface="黑体" panose="02010609060101010101" pitchFamily="49" charset="-122"/>
            </a:endParaRPr>
          </a:p>
          <a:p>
            <a:pPr lvl="0" indent="0" algn="ctr" defTabSz="0">
              <a:tabLst>
                <a:tab pos="4191000" algn="l"/>
              </a:tabLst>
            </a:pPr>
            <a:r>
              <a:rPr lang="zh-CN" altLang="en-US" sz="3200" b="1" i="1" dirty="0">
                <a:latin typeface="黑体" panose="02010609060101010101" pitchFamily="49" charset="-122"/>
                <a:ea typeface="黑体" panose="02010609060101010101" pitchFamily="49" charset="-122"/>
              </a:rPr>
              <a:t>托利党</a:t>
            </a:r>
            <a:r>
              <a:rPr lang="en-US" altLang="zh-CN" sz="3200" b="1" i="1" dirty="0">
                <a:latin typeface="黑体" panose="02010609060101010101" pitchFamily="49" charset="-122"/>
                <a:ea typeface="黑体" panose="02010609060101010101" pitchFamily="49" charset="-122"/>
              </a:rPr>
              <a:t>--</a:t>
            </a:r>
            <a:r>
              <a:rPr lang="zh-CN" altLang="en-US" sz="3200" b="1" i="1" dirty="0">
                <a:latin typeface="黑体" panose="02010609060101010101" pitchFamily="49" charset="-122"/>
                <a:ea typeface="黑体" panose="02010609060101010101" pitchFamily="49" charset="-122"/>
              </a:rPr>
              <a:t>保守党</a:t>
            </a:r>
            <a:endParaRPr lang="zh-CN" altLang="en-US" sz="3200" b="1" i="1" dirty="0">
              <a:latin typeface="黑体" panose="02010609060101010101" pitchFamily="49" charset="-122"/>
              <a:ea typeface="黑体" panose="02010609060101010101" pitchFamily="49" charset="-122"/>
            </a:endParaRPr>
          </a:p>
          <a:p>
            <a:pPr lvl="0" indent="0" algn="ctr" defTabSz="0">
              <a:tabLst>
                <a:tab pos="4191000" algn="l"/>
              </a:tabLst>
            </a:pPr>
            <a:r>
              <a:rPr lang="en-US" altLang="zh-CN" sz="3200" b="1" i="1" dirty="0">
                <a:latin typeface="黑体" panose="02010609060101010101" pitchFamily="49" charset="-122"/>
                <a:ea typeface="黑体" panose="02010609060101010101" pitchFamily="49" charset="-122"/>
              </a:rPr>
              <a:t>19</a:t>
            </a:r>
            <a:r>
              <a:rPr lang="zh-CN" altLang="en-US" sz="3200" b="1" i="1" dirty="0">
                <a:latin typeface="黑体" panose="02010609060101010101" pitchFamily="49" charset="-122"/>
                <a:ea typeface="黑体" panose="02010609060101010101" pitchFamily="49" charset="-122"/>
              </a:rPr>
              <a:t>世纪中期，两党轮流执政标志两党制形成。</a:t>
            </a:r>
            <a:r>
              <a:rPr lang="zh-CN" altLang="en-US" sz="3200" i="1" dirty="0">
                <a:latin typeface="黑体" panose="02010609060101010101" pitchFamily="49" charset="-122"/>
                <a:ea typeface="黑体" panose="02010609060101010101" pitchFamily="49" charset="-122"/>
              </a:rPr>
              <a:t> </a:t>
            </a:r>
            <a:endParaRPr lang="zh-CN" altLang="en-US" sz="3200" i="1" dirty="0">
              <a:latin typeface="黑体" panose="02010609060101010101" pitchFamily="49" charset="-122"/>
              <a:ea typeface="黑体" panose="02010609060101010101" pitchFamily="49" charset="-122"/>
            </a:endParaRPr>
          </a:p>
        </p:txBody>
      </p:sp>
      <p:sp>
        <p:nvSpPr>
          <p:cNvPr id="7172" name="Rectangle 4"/>
          <p:cNvSpPr/>
          <p:nvPr/>
        </p:nvSpPr>
        <p:spPr>
          <a:xfrm>
            <a:off x="3359150" y="-6350"/>
            <a:ext cx="6624638" cy="678815"/>
          </a:xfrm>
          <a:prstGeom prst="rect">
            <a:avLst/>
          </a:prstGeom>
          <a:noFill/>
          <a:ln w="9525">
            <a:noFill/>
          </a:ln>
        </p:spPr>
        <p:txBody>
          <a:bodyPr>
            <a:spAutoFit/>
          </a:bodyPr>
          <a:p>
            <a:pPr lvl="0" eaLnBrk="1" hangingPunct="1"/>
            <a:r>
              <a:rPr lang="zh-CN" altLang="en-US" sz="3600" b="1" dirty="0">
                <a:solidFill>
                  <a:schemeClr val="tx1"/>
                </a:solidFill>
                <a:latin typeface="微软雅黑" panose="020B0503020204020204" charset="-122"/>
                <a:ea typeface="微软雅黑" panose="020B0503020204020204" charset="-122"/>
              </a:rPr>
              <a:t>三、君主立宪制的完善</a:t>
            </a:r>
            <a:endParaRPr lang="zh-CN" altLang="en-US" sz="3600" b="1" dirty="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diamond(in)">
                                      <p:cBhvr>
                                        <p:cTn id="7" dur="20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diamond(in)">
                                      <p:cBhvr>
                                        <p:cTn id="12" dur="2000"/>
                                        <p:tgtEl>
                                          <p:spTgt spid="1946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62"/>
                                        </p:tgtEl>
                                        <p:attrNameLst>
                                          <p:attrName>style.visibility</p:attrName>
                                        </p:attrNameLst>
                                      </p:cBhvr>
                                      <p:to>
                                        <p:strVal val="visible"/>
                                      </p:to>
                                    </p:set>
                                    <p:animEffect transition="in" filter="checkerboard(across)">
                                      <p:cBhvr>
                                        <p:cTn id="17" dur="500"/>
                                        <p:tgtEl>
                                          <p:spTgt spid="1946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463"/>
                                        </p:tgtEl>
                                        <p:attrNameLst>
                                          <p:attrName>style.visibility</p:attrName>
                                        </p:attrNameLst>
                                      </p:cBhvr>
                                      <p:to>
                                        <p:strVal val="visible"/>
                                      </p:to>
                                    </p:set>
                                    <p:animEffect transition="in" filter="checkerboard(across)">
                                      <p:cBhvr>
                                        <p:cTn id="22" dur="500"/>
                                        <p:tgtEl>
                                          <p:spTgt spid="194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464"/>
                                        </p:tgtEl>
                                        <p:attrNameLst>
                                          <p:attrName>style.visibility</p:attrName>
                                        </p:attrNameLst>
                                      </p:cBhvr>
                                      <p:to>
                                        <p:strVal val="visible"/>
                                      </p:to>
                                    </p:set>
                                    <p:animEffect transition="in" filter="wipe(down)">
                                      <p:cBhvr>
                                        <p:cTn id="27" dur="500"/>
                                        <p:tgtEl>
                                          <p:spTgt spid="1946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7172"/>
                                        </p:tgtEl>
                                        <p:attrNameLst>
                                          <p:attrName>style.visibility</p:attrName>
                                        </p:attrNameLst>
                                      </p:cBhvr>
                                      <p:to>
                                        <p:strVal val="visible"/>
                                      </p:to>
                                    </p:set>
                                    <p:anim calcmode="lin" valueType="num">
                                      <p:cBhvr additive="base">
                                        <p:cTn id="32" dur="500" fill="hold"/>
                                        <p:tgtEl>
                                          <p:spTgt spid="7172"/>
                                        </p:tgtEl>
                                        <p:attrNameLst>
                                          <p:attrName>ppt_x</p:attrName>
                                        </p:attrNameLst>
                                      </p:cBhvr>
                                      <p:tavLst>
                                        <p:tav tm="0">
                                          <p:val>
                                            <p:strVal val="#ppt_x"/>
                                          </p:val>
                                        </p:tav>
                                        <p:tav tm="100000">
                                          <p:val>
                                            <p:strVal val="#ppt_x"/>
                                          </p:val>
                                        </p:tav>
                                      </p:tavLst>
                                    </p:anim>
                                    <p:anim calcmode="lin" valueType="num">
                                      <p:cBhvr additive="base">
                                        <p:cTn id="33" dur="500" fill="hold"/>
                                        <p:tgtEl>
                                          <p:spTgt spid="7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p:bldP spid="19463" grpId="0"/>
      <p:bldP spid="19464" grpId="0" bldLvl="0" animBg="1"/>
      <p:bldP spid="71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27" name="Text Box 19"/>
          <p:cNvSpPr txBox="1"/>
          <p:nvPr/>
        </p:nvSpPr>
        <p:spPr>
          <a:xfrm>
            <a:off x="1560513" y="922338"/>
            <a:ext cx="10656887" cy="613410"/>
          </a:xfrm>
          <a:prstGeom prst="rect">
            <a:avLst/>
          </a:prstGeom>
          <a:noFill/>
          <a:ln w="9525">
            <a:noFill/>
          </a:ln>
        </p:spPr>
        <p:txBody>
          <a:bodyPr>
            <a:spAutoFit/>
          </a:bodyPr>
          <a:p>
            <a:pPr lvl="0" eaLnBrk="1" hangingPunct="1"/>
            <a:r>
              <a:rPr lang="en-US" sz="3200" b="1" dirty="0">
                <a:solidFill>
                  <a:srgbClr val="FF0000"/>
                </a:solidFill>
                <a:latin typeface="微软雅黑" panose="020B0503020204020204" charset="-122"/>
                <a:ea typeface="微软雅黑" panose="020B0503020204020204" charset="-122"/>
              </a:rPr>
              <a:t>  </a:t>
            </a:r>
            <a:r>
              <a:rPr lang="en-US" sz="3200" b="1" dirty="0">
                <a:latin typeface="微软雅黑" panose="020B0503020204020204" charset="-122"/>
                <a:ea typeface="微软雅黑" panose="020B0503020204020204" charset="-122"/>
              </a:rPr>
              <a:t>3</a:t>
            </a:r>
            <a:r>
              <a:rPr lang="zh-CN" altLang="en-US" sz="3200" b="1" dirty="0">
                <a:latin typeface="微软雅黑" panose="020B0503020204020204" charset="-122"/>
                <a:ea typeface="微软雅黑" panose="020B0503020204020204" charset="-122"/>
              </a:rPr>
              <a:t>、议会改革</a:t>
            </a:r>
            <a:r>
              <a:rPr lang="en-US" altLang="zh-CN" sz="3200" b="1" dirty="0">
                <a:latin typeface="微软雅黑" panose="020B0503020204020204" charset="-122"/>
                <a:ea typeface="微软雅黑" panose="020B0503020204020204" charset="-122"/>
              </a:rPr>
              <a:t>——</a:t>
            </a:r>
            <a:r>
              <a:rPr lang="zh-CN" altLang="en-US" sz="3200" b="1" dirty="0">
                <a:latin typeface="微软雅黑" panose="020B0503020204020204" charset="-122"/>
                <a:ea typeface="微软雅黑" panose="020B0503020204020204" charset="-122"/>
              </a:rPr>
              <a:t>选举权的扩大</a:t>
            </a:r>
            <a:endParaRPr lang="zh-CN" altLang="en-US" sz="3200" b="1" dirty="0">
              <a:latin typeface="微软雅黑" panose="020B0503020204020204" charset="-122"/>
              <a:ea typeface="微软雅黑" panose="020B0503020204020204" charset="-122"/>
            </a:endParaRPr>
          </a:p>
        </p:txBody>
      </p:sp>
      <p:grpSp>
        <p:nvGrpSpPr>
          <p:cNvPr id="2" name="Group 23"/>
          <p:cNvGrpSpPr/>
          <p:nvPr/>
        </p:nvGrpSpPr>
        <p:grpSpPr>
          <a:xfrm>
            <a:off x="1992313" y="1700213"/>
            <a:ext cx="8281987" cy="4652962"/>
            <a:chOff x="204" y="754"/>
            <a:chExt cx="5412" cy="3566"/>
          </a:xfrm>
          <a:solidFill>
            <a:schemeClr val="tx1"/>
          </a:solidFill>
        </p:grpSpPr>
        <p:sp>
          <p:nvSpPr>
            <p:cNvPr id="18437" name="AutoShape 4"/>
            <p:cNvSpPr/>
            <p:nvPr/>
          </p:nvSpPr>
          <p:spPr>
            <a:xfrm>
              <a:off x="204" y="754"/>
              <a:ext cx="5412" cy="3566"/>
            </a:xfrm>
            <a:prstGeom prst="roundRect">
              <a:avLst>
                <a:gd name="adj" fmla="val 6181"/>
              </a:avLst>
            </a:prstGeom>
            <a:grpFill/>
            <a:ln w="9525" cap="flat" cmpd="sng">
              <a:solidFill>
                <a:schemeClr val="tx1"/>
              </a:solidFill>
              <a:prstDash val="solid"/>
              <a:headEnd type="none" w="med" len="med"/>
              <a:tailEnd type="none" w="med" len="med"/>
            </a:ln>
          </p:spPr>
          <p:txBody>
            <a:bodyPr wrap="none" anchor="ctr"/>
            <a:p>
              <a:pPr lvl="0" algn="ctr" eaLnBrk="1" hangingPunct="1"/>
              <a:endParaRPr lang="zh-CN" altLang="zh-CN" sz="2800" b="1" dirty="0">
                <a:solidFill>
                  <a:srgbClr val="FFFFFF"/>
                </a:solidFill>
                <a:latin typeface="Verdana" panose="020B0604030504040204" pitchFamily="34" charset="0"/>
                <a:ea typeface="宋体" panose="02010600030101010101" pitchFamily="2" charset="-122"/>
              </a:endParaRPr>
            </a:p>
          </p:txBody>
        </p:sp>
        <p:sp>
          <p:nvSpPr>
            <p:cNvPr id="18438" name="Rectangle 25"/>
            <p:cNvSpPr/>
            <p:nvPr/>
          </p:nvSpPr>
          <p:spPr>
            <a:xfrm>
              <a:off x="295" y="1540"/>
              <a:ext cx="5280" cy="2208"/>
            </a:xfrm>
            <a:prstGeom prst="rect">
              <a:avLst/>
            </a:prstGeom>
            <a:grpFill/>
            <a:ln w="9525">
              <a:noFill/>
            </a:ln>
          </p:spPr>
          <p:txBody>
            <a:bodyPr anchor="ctr"/>
            <a:p>
              <a:pPr lvl="0" eaLnBrk="1" hangingPunct="1"/>
              <a:r>
                <a:rPr lang="en-US" altLang="zh-CN" sz="3600" b="1" dirty="0">
                  <a:solidFill>
                    <a:srgbClr val="FFFFFF"/>
                  </a:solidFill>
                  <a:latin typeface="Arial" panose="020B0604020202020204" pitchFamily="34" charset="0"/>
                  <a:ea typeface="宋体" panose="02010600030101010101" pitchFamily="2" charset="-122"/>
                </a:rPr>
                <a:t>                  </a:t>
              </a:r>
              <a:r>
                <a:rPr lang="en-US" altLang="zh-CN" sz="3600" b="1" dirty="0">
                  <a:solidFill>
                    <a:srgbClr val="FFFF00"/>
                  </a:solidFill>
                  <a:latin typeface="华文中宋" pitchFamily="2" charset="-122"/>
                  <a:ea typeface="华文中宋" pitchFamily="2" charset="-122"/>
                </a:rPr>
                <a:t>1832</a:t>
              </a:r>
              <a:r>
                <a:rPr lang="zh-CN" altLang="en-US" sz="3600" b="1" dirty="0">
                  <a:solidFill>
                    <a:srgbClr val="FFFF00"/>
                  </a:solidFill>
                  <a:latin typeface="华文中宋" pitchFamily="2" charset="-122"/>
                  <a:ea typeface="华文中宋" pitchFamily="2" charset="-122"/>
                </a:rPr>
                <a:t>年议会改革</a:t>
              </a:r>
              <a:r>
                <a:rPr lang="zh-CN" altLang="en-US" sz="3000" b="1" dirty="0">
                  <a:solidFill>
                    <a:srgbClr val="FFFFFF"/>
                  </a:solidFill>
                  <a:latin typeface="华文中宋" pitchFamily="2" charset="-122"/>
                  <a:ea typeface="华文中宋" pitchFamily="2" charset="-122"/>
                </a:rPr>
                <a:t>       </a:t>
              </a:r>
              <a:br>
                <a:rPr lang="zh-CN" altLang="en-US" sz="3000" b="1" dirty="0">
                  <a:solidFill>
                    <a:srgbClr val="FFFFFF"/>
                  </a:solidFill>
                  <a:latin typeface="华文中宋" pitchFamily="2" charset="-122"/>
                  <a:ea typeface="华文中宋" pitchFamily="2" charset="-122"/>
                </a:rPr>
              </a:br>
              <a:r>
                <a:rPr lang="zh-CN" altLang="en-US" sz="3000" b="1" dirty="0">
                  <a:solidFill>
                    <a:srgbClr val="FFFFFF"/>
                  </a:solidFill>
                  <a:latin typeface="华文中宋" pitchFamily="2" charset="-122"/>
                  <a:ea typeface="华文中宋" pitchFamily="2" charset="-122"/>
                </a:rPr>
                <a:t>       英国君主立宪制确立之初，只有那些</a:t>
              </a:r>
              <a:r>
                <a:rPr lang="zh-CN" altLang="en-US" sz="3000" b="1" dirty="0">
                  <a:solidFill>
                    <a:srgbClr val="FFFF00"/>
                  </a:solidFill>
                  <a:latin typeface="华文中宋" pitchFamily="2" charset="-122"/>
                  <a:ea typeface="华文中宋" pitchFamily="2" charset="-122"/>
                </a:rPr>
                <a:t>拥有地产的成年男性</a:t>
              </a:r>
              <a:r>
                <a:rPr lang="zh-CN" altLang="en-US" sz="3000" b="1" dirty="0">
                  <a:solidFill>
                    <a:srgbClr val="FFFFFF"/>
                  </a:solidFill>
                  <a:latin typeface="华文中宋" pitchFamily="2" charset="-122"/>
                  <a:ea typeface="华文中宋" pitchFamily="2" charset="-122"/>
                </a:rPr>
                <a:t>才有资格当议员。</a:t>
              </a:r>
              <a:r>
                <a:rPr lang="en-US" altLang="zh-CN" sz="3000" b="1" dirty="0">
                  <a:solidFill>
                    <a:srgbClr val="FFFFFF"/>
                  </a:solidFill>
                  <a:latin typeface="华文中宋" pitchFamily="2" charset="-122"/>
                  <a:ea typeface="华文中宋" pitchFamily="2" charset="-122"/>
                </a:rPr>
                <a:t>1830</a:t>
              </a:r>
              <a:r>
                <a:rPr lang="zh-CN" altLang="en-US" sz="3000" b="1" dirty="0">
                  <a:solidFill>
                    <a:srgbClr val="FFFFFF"/>
                  </a:solidFill>
                  <a:latin typeface="华文中宋" pitchFamily="2" charset="-122"/>
                  <a:ea typeface="华文中宋" pitchFamily="2" charset="-122"/>
                </a:rPr>
                <a:t>年只有不到</a:t>
              </a:r>
              <a:r>
                <a:rPr lang="en-US" altLang="zh-CN" sz="3000" b="1" dirty="0">
                  <a:solidFill>
                    <a:srgbClr val="FFFFFF"/>
                  </a:solidFill>
                  <a:latin typeface="华文中宋" pitchFamily="2" charset="-122"/>
                  <a:ea typeface="华文中宋" pitchFamily="2" charset="-122"/>
                </a:rPr>
                <a:t>10%</a:t>
              </a:r>
              <a:r>
                <a:rPr lang="zh-CN" altLang="en-US" sz="3000" b="1" dirty="0">
                  <a:solidFill>
                    <a:srgbClr val="FFFFFF"/>
                  </a:solidFill>
                  <a:latin typeface="华文中宋" pitchFamily="2" charset="-122"/>
                  <a:ea typeface="华文中宋" pitchFamily="2" charset="-122"/>
                </a:rPr>
                <a:t>的成年男性拥有选举权。 </a:t>
              </a:r>
              <a:br>
                <a:rPr lang="zh-CN" altLang="en-US" sz="3000" b="1" dirty="0">
                  <a:solidFill>
                    <a:srgbClr val="FFFFFF"/>
                  </a:solidFill>
                  <a:latin typeface="华文中宋" pitchFamily="2" charset="-122"/>
                  <a:ea typeface="华文中宋" pitchFamily="2" charset="-122"/>
                </a:rPr>
              </a:br>
              <a:r>
                <a:rPr lang="zh-CN" altLang="en-US" sz="3000" b="1" dirty="0">
                  <a:solidFill>
                    <a:srgbClr val="FFFFFF"/>
                  </a:solidFill>
                  <a:latin typeface="华文中宋" pitchFamily="2" charset="-122"/>
                  <a:ea typeface="华文中宋" pitchFamily="2" charset="-122"/>
                </a:rPr>
                <a:t>       </a:t>
              </a:r>
              <a:r>
                <a:rPr lang="en-US" altLang="zh-CN" sz="3000" b="1" dirty="0">
                  <a:solidFill>
                    <a:srgbClr val="FFFFFF"/>
                  </a:solidFill>
                  <a:latin typeface="华文中宋" pitchFamily="2" charset="-122"/>
                  <a:ea typeface="华文中宋" pitchFamily="2" charset="-122"/>
                </a:rPr>
                <a:t>1832</a:t>
              </a:r>
              <a:r>
                <a:rPr lang="zh-CN" altLang="en-US" sz="3000" b="1" dirty="0">
                  <a:solidFill>
                    <a:srgbClr val="FFFFFF"/>
                  </a:solidFill>
                  <a:latin typeface="华文中宋" pitchFamily="2" charset="-122"/>
                  <a:ea typeface="华文中宋" pitchFamily="2" charset="-122"/>
                </a:rPr>
                <a:t>年，英国政府进行了第一次议会选举制度改革。改革法案降低了候选人和选民的财产资格要求，并且取消了一些人口很少的选区，增加了一些新工业区为选区。</a:t>
              </a:r>
              <a:r>
                <a:rPr lang="zh-CN" altLang="en-US" sz="3000" b="1" dirty="0">
                  <a:solidFill>
                    <a:srgbClr val="FFFF00"/>
                  </a:solidFill>
                  <a:latin typeface="华文中宋" pitchFamily="2" charset="-122"/>
                  <a:ea typeface="华文中宋" pitchFamily="2" charset="-122"/>
                </a:rPr>
                <a:t>新兴工业资产阶级</a:t>
              </a:r>
              <a:r>
                <a:rPr lang="zh-CN" altLang="en-US" sz="3000" b="1" dirty="0">
                  <a:solidFill>
                    <a:srgbClr val="FFFFFF"/>
                  </a:solidFill>
                  <a:latin typeface="华文中宋" pitchFamily="2" charset="-122"/>
                  <a:ea typeface="华文中宋" pitchFamily="2" charset="-122"/>
                </a:rPr>
                <a:t>代表获得了更多的参政权和选举权。</a:t>
              </a:r>
              <a:br>
                <a:rPr lang="zh-CN" altLang="en-US" sz="3000" b="1" dirty="0">
                  <a:solidFill>
                    <a:srgbClr val="FFFFFF"/>
                  </a:solidFill>
                  <a:latin typeface="Arial" panose="020B0604020202020204" pitchFamily="34" charset="0"/>
                  <a:ea typeface="宋体" panose="02010600030101010101" pitchFamily="2" charset="-122"/>
                </a:rPr>
              </a:br>
              <a:endParaRPr lang="zh-CN" altLang="en-US" sz="3000" b="1" dirty="0">
                <a:solidFill>
                  <a:srgbClr val="FFFFFF"/>
                </a:solidFill>
                <a:latin typeface="Arial" panose="020B0604020202020204" pitchFamily="34" charset="0"/>
                <a:ea typeface="宋体" panose="02010600030101010101" pitchFamily="2" charset="-122"/>
              </a:endParaRPr>
            </a:p>
          </p:txBody>
        </p:sp>
      </p:grpSp>
      <p:sp>
        <p:nvSpPr>
          <p:cNvPr id="7172" name="Rectangle 4"/>
          <p:cNvSpPr/>
          <p:nvPr/>
        </p:nvSpPr>
        <p:spPr>
          <a:xfrm>
            <a:off x="3359150" y="-6350"/>
            <a:ext cx="6624638" cy="678815"/>
          </a:xfrm>
          <a:prstGeom prst="rect">
            <a:avLst/>
          </a:prstGeom>
          <a:noFill/>
          <a:ln w="9525">
            <a:noFill/>
          </a:ln>
        </p:spPr>
        <p:txBody>
          <a:bodyPr>
            <a:spAutoFit/>
          </a:bodyPr>
          <a:p>
            <a:pPr lvl="0" eaLnBrk="1" hangingPunct="1"/>
            <a:r>
              <a:rPr lang="zh-CN" altLang="en-US" sz="3600" b="1" dirty="0">
                <a:solidFill>
                  <a:schemeClr val="tx1"/>
                </a:solidFill>
                <a:latin typeface="微软雅黑" panose="020B0503020204020204" charset="-122"/>
                <a:ea typeface="微软雅黑" panose="020B0503020204020204" charset="-122"/>
              </a:rPr>
              <a:t>三、君主立宪制的完善</a:t>
            </a:r>
            <a:endParaRPr lang="zh-CN" altLang="en-US" sz="3600" b="1" dirty="0">
              <a:solidFill>
                <a:schemeClr val="tx1"/>
              </a:solidFill>
              <a:latin typeface="微软雅黑" panose="020B0503020204020204" charset="-122"/>
              <a:ea typeface="微软雅黑" panose="020B0503020204020204" charset="-122"/>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8627">
                                            <p:txEl>
                                              <p:charRg st="0" end="17"/>
                                            </p:txEl>
                                          </p:spTgt>
                                        </p:tgtEl>
                                        <p:attrNameLst>
                                          <p:attrName>style.visibility</p:attrName>
                                        </p:attrNameLst>
                                      </p:cBhvr>
                                      <p:to>
                                        <p:strVal val="visible"/>
                                      </p:to>
                                    </p:set>
                                    <p:animEffect transition="in" filter="circle(in)">
                                      <p:cBhvr>
                                        <p:cTn id="7" dur="2000"/>
                                        <p:tgtEl>
                                          <p:spTgt spid="68627">
                                            <p:txEl>
                                              <p:charRg st="0" end="17"/>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7172"/>
                                        </p:tgtEl>
                                        <p:attrNameLst>
                                          <p:attrName>style.visibility</p:attrName>
                                        </p:attrNameLst>
                                      </p:cBhvr>
                                      <p:to>
                                        <p:strVal val="visible"/>
                                      </p:to>
                                    </p:set>
                                    <p:anim calcmode="lin" valueType="num">
                                      <p:cBhvr additive="base">
                                        <p:cTn id="17" dur="500" fill="hold"/>
                                        <p:tgtEl>
                                          <p:spTgt spid="7172"/>
                                        </p:tgtEl>
                                        <p:attrNameLst>
                                          <p:attrName>ppt_x</p:attrName>
                                        </p:attrNameLst>
                                      </p:cBhvr>
                                      <p:tavLst>
                                        <p:tav tm="0">
                                          <p:val>
                                            <p:strVal val="#ppt_x"/>
                                          </p:val>
                                        </p:tav>
                                        <p:tav tm="100000">
                                          <p:val>
                                            <p:strVal val="#ppt_x"/>
                                          </p:val>
                                        </p:tav>
                                      </p:tavLst>
                                    </p:anim>
                                    <p:anim calcmode="lin" valueType="num">
                                      <p:cBhvr additive="base">
                                        <p:cTn id="18" dur="500" fill="hold"/>
                                        <p:tgtEl>
                                          <p:spTgt spid="7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4"/>
          <p:cNvSpPr/>
          <p:nvPr/>
        </p:nvSpPr>
        <p:spPr>
          <a:xfrm>
            <a:off x="1595438" y="1564640"/>
            <a:ext cx="8893175" cy="3017520"/>
          </a:xfrm>
          <a:prstGeom prst="rect">
            <a:avLst/>
          </a:prstGeom>
        </p:spPr>
        <p:style>
          <a:lnRef idx="2">
            <a:schemeClr val="accent1"/>
          </a:lnRef>
          <a:fillRef idx="1">
            <a:schemeClr val="lt1"/>
          </a:fillRef>
          <a:effectRef idx="0">
            <a:schemeClr val="accent1"/>
          </a:effectRef>
          <a:fontRef idx="minor">
            <a:schemeClr val="dk1"/>
          </a:fontRef>
        </p:style>
        <p:txBody>
          <a:bodyPr anchor="ctr">
            <a:spAutoFit/>
          </a:bodyPr>
          <a:p>
            <a:pPr lvl="0" eaLnBrk="1" hangingPunct="1"/>
            <a:r>
              <a:rPr lang="en-US" altLang="zh-CN" sz="3200" b="1" dirty="0">
                <a:latin typeface="华文中宋" pitchFamily="2" charset="-122"/>
                <a:ea typeface="华文中宋" pitchFamily="2" charset="-122"/>
              </a:rPr>
              <a:t>    </a:t>
            </a:r>
            <a:r>
              <a:rPr lang="zh-CN" altLang="en-US" sz="3200" b="1" dirty="0">
                <a:latin typeface="华文中宋" pitchFamily="2" charset="-122"/>
                <a:ea typeface="华文中宋" pitchFamily="2" charset="-122"/>
              </a:rPr>
              <a:t>有第一次改革就会有第二次改革，第一次改革的最大意义就在于：</a:t>
            </a:r>
            <a:r>
              <a:rPr lang="zh-CN" altLang="en-US" sz="3200" b="1" dirty="0">
                <a:solidFill>
                  <a:srgbClr val="FF0000"/>
                </a:solidFill>
                <a:latin typeface="华文中宋" pitchFamily="2" charset="-122"/>
                <a:ea typeface="华文中宋" pitchFamily="2" charset="-122"/>
              </a:rPr>
              <a:t>它表明制度变革是可以进行的，而且不可阻挡</a:t>
            </a:r>
            <a:r>
              <a:rPr lang="zh-CN" altLang="en-US" sz="3200" b="1" dirty="0">
                <a:latin typeface="华文中宋" pitchFamily="2" charset="-122"/>
                <a:ea typeface="华文中宋" pitchFamily="2" charset="-122"/>
              </a:rPr>
              <a:t>，适时的变革最为明智；改革之路可以走得通，其必要的前提是：</a:t>
            </a:r>
            <a:r>
              <a:rPr lang="zh-CN" altLang="en-US" sz="3200" b="1" dirty="0">
                <a:solidFill>
                  <a:srgbClr val="FF0000"/>
                </a:solidFill>
                <a:latin typeface="华文中宋" pitchFamily="2" charset="-122"/>
                <a:ea typeface="华文中宋" pitchFamily="2" charset="-122"/>
              </a:rPr>
              <a:t>人民持久的斗争，统治者适时的让步</a:t>
            </a:r>
            <a:r>
              <a:rPr lang="zh-CN" altLang="en-US" sz="3200" b="1" dirty="0">
                <a:latin typeface="华文中宋" pitchFamily="2" charset="-122"/>
                <a:ea typeface="华文中宋" pitchFamily="2" charset="-122"/>
              </a:rPr>
              <a:t>。</a:t>
            </a:r>
            <a:endParaRPr lang="zh-CN" altLang="en-US" sz="3200" b="1" dirty="0">
              <a:latin typeface="华文中宋" pitchFamily="2" charset="-122"/>
              <a:ea typeface="华文中宋" pitchFamily="2" charset="-122"/>
            </a:endParaRPr>
          </a:p>
          <a:p>
            <a:pPr lvl="0" eaLnBrk="1" hangingPunct="1"/>
            <a:r>
              <a:rPr lang="zh-CN" altLang="en-US" sz="3200" b="1" dirty="0">
                <a:latin typeface="华文中宋" pitchFamily="2" charset="-122"/>
                <a:ea typeface="华文中宋" pitchFamily="2" charset="-122"/>
              </a:rPr>
              <a:t>             </a:t>
            </a:r>
            <a:r>
              <a:rPr lang="en-US" altLang="zh-CN" sz="3200" b="1" dirty="0">
                <a:latin typeface="华文中宋" pitchFamily="2" charset="-122"/>
                <a:ea typeface="华文中宋" pitchFamily="2" charset="-122"/>
              </a:rPr>
              <a:t>——</a:t>
            </a:r>
            <a:r>
              <a:rPr lang="zh-CN" altLang="en-US" sz="3200" b="1" dirty="0">
                <a:latin typeface="华文中宋" pitchFamily="2" charset="-122"/>
                <a:ea typeface="华文中宋" pitchFamily="2" charset="-122"/>
              </a:rPr>
              <a:t>钱乘旦  许洁明</a:t>
            </a:r>
            <a:r>
              <a:rPr lang="en-US" altLang="zh-CN" sz="3200" b="1" dirty="0">
                <a:latin typeface="华文中宋" pitchFamily="2" charset="-122"/>
                <a:ea typeface="华文中宋" pitchFamily="2" charset="-122"/>
              </a:rPr>
              <a:t>《</a:t>
            </a:r>
            <a:r>
              <a:rPr lang="zh-CN" altLang="en-US" sz="3200" b="1" dirty="0">
                <a:latin typeface="华文中宋" pitchFamily="2" charset="-122"/>
                <a:ea typeface="华文中宋" pitchFamily="2" charset="-122"/>
              </a:rPr>
              <a:t>英国通史</a:t>
            </a:r>
            <a:r>
              <a:rPr lang="en-US" altLang="zh-CN" sz="3200" b="1" dirty="0">
                <a:latin typeface="华文中宋" pitchFamily="2" charset="-122"/>
                <a:ea typeface="华文中宋" pitchFamily="2" charset="-122"/>
              </a:rPr>
              <a:t>》</a:t>
            </a:r>
            <a:endParaRPr lang="en-US" altLang="zh-CN" sz="3200" b="1" dirty="0">
              <a:latin typeface="华文中宋" pitchFamily="2" charset="-122"/>
              <a:ea typeface="华文中宋" pitchFamily="2" charset="-122"/>
            </a:endParaRPr>
          </a:p>
        </p:txBody>
      </p:sp>
      <p:sp>
        <p:nvSpPr>
          <p:cNvPr id="7172" name="Rectangle 4"/>
          <p:cNvSpPr/>
          <p:nvPr/>
        </p:nvSpPr>
        <p:spPr>
          <a:xfrm>
            <a:off x="3359150" y="-6350"/>
            <a:ext cx="6624638" cy="678815"/>
          </a:xfrm>
          <a:prstGeom prst="rect">
            <a:avLst/>
          </a:prstGeom>
          <a:noFill/>
          <a:ln w="9525">
            <a:noFill/>
          </a:ln>
        </p:spPr>
        <p:txBody>
          <a:bodyPr>
            <a:spAutoFit/>
          </a:bodyPr>
          <a:p>
            <a:pPr lvl="0" eaLnBrk="1" hangingPunct="1"/>
            <a:r>
              <a:rPr lang="zh-CN" altLang="en-US" sz="3600" b="1" dirty="0">
                <a:solidFill>
                  <a:schemeClr val="tx1"/>
                </a:solidFill>
                <a:latin typeface="微软雅黑" panose="020B0503020204020204" charset="-122"/>
                <a:ea typeface="微软雅黑" panose="020B0503020204020204" charset="-122"/>
              </a:rPr>
              <a:t>三、君主立宪制的完善</a:t>
            </a:r>
            <a:endParaRPr lang="zh-CN" altLang="en-US" sz="3600" b="1" dirty="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Line 4"/>
          <p:cNvSpPr/>
          <p:nvPr/>
        </p:nvSpPr>
        <p:spPr>
          <a:xfrm flipV="1">
            <a:off x="2566988" y="981075"/>
            <a:ext cx="0" cy="5805488"/>
          </a:xfrm>
          <a:prstGeom prst="line">
            <a:avLst/>
          </a:prstGeom>
          <a:ln w="76200" cap="flat" cmpd="sng">
            <a:solidFill>
              <a:schemeClr val="tx1"/>
            </a:solidFill>
            <a:prstDash val="solid"/>
            <a:headEnd type="none" w="med" len="med"/>
            <a:tailEnd type="triangle" w="med" len="med"/>
          </a:ln>
        </p:spPr>
      </p:sp>
      <p:sp>
        <p:nvSpPr>
          <p:cNvPr id="20483" name="Line 5"/>
          <p:cNvSpPr/>
          <p:nvPr/>
        </p:nvSpPr>
        <p:spPr>
          <a:xfrm>
            <a:off x="2566988" y="3284538"/>
            <a:ext cx="576262" cy="0"/>
          </a:xfrm>
          <a:prstGeom prst="line">
            <a:avLst/>
          </a:prstGeom>
          <a:ln w="76200" cap="flat" cmpd="sng">
            <a:solidFill>
              <a:schemeClr val="tx1"/>
            </a:solidFill>
            <a:prstDash val="solid"/>
            <a:headEnd type="none" w="med" len="med"/>
            <a:tailEnd type="none" w="med" len="med"/>
          </a:ln>
        </p:spPr>
      </p:sp>
      <p:sp>
        <p:nvSpPr>
          <p:cNvPr id="20484" name="Line 6"/>
          <p:cNvSpPr/>
          <p:nvPr/>
        </p:nvSpPr>
        <p:spPr>
          <a:xfrm>
            <a:off x="2566988" y="6237288"/>
            <a:ext cx="576262" cy="0"/>
          </a:xfrm>
          <a:prstGeom prst="line">
            <a:avLst/>
          </a:prstGeom>
          <a:ln w="76200" cap="flat" cmpd="sng">
            <a:solidFill>
              <a:schemeClr val="tx1"/>
            </a:solidFill>
            <a:prstDash val="solid"/>
            <a:headEnd type="none" w="med" len="med"/>
            <a:tailEnd type="none" w="med" len="med"/>
          </a:ln>
        </p:spPr>
      </p:sp>
      <p:sp>
        <p:nvSpPr>
          <p:cNvPr id="20485" name="Line 7"/>
          <p:cNvSpPr/>
          <p:nvPr/>
        </p:nvSpPr>
        <p:spPr>
          <a:xfrm>
            <a:off x="2566988" y="5373688"/>
            <a:ext cx="576262" cy="0"/>
          </a:xfrm>
          <a:prstGeom prst="line">
            <a:avLst/>
          </a:prstGeom>
          <a:ln w="76200" cap="flat" cmpd="sng">
            <a:solidFill>
              <a:schemeClr val="tx1"/>
            </a:solidFill>
            <a:prstDash val="solid"/>
            <a:headEnd type="none" w="med" len="med"/>
            <a:tailEnd type="none" w="med" len="med"/>
          </a:ln>
        </p:spPr>
      </p:sp>
      <p:sp>
        <p:nvSpPr>
          <p:cNvPr id="20486" name="Line 8"/>
          <p:cNvSpPr/>
          <p:nvPr/>
        </p:nvSpPr>
        <p:spPr>
          <a:xfrm>
            <a:off x="2566988" y="4652963"/>
            <a:ext cx="576262" cy="0"/>
          </a:xfrm>
          <a:prstGeom prst="line">
            <a:avLst/>
          </a:prstGeom>
          <a:ln w="76200" cap="flat" cmpd="sng">
            <a:solidFill>
              <a:schemeClr val="tx1"/>
            </a:solidFill>
            <a:prstDash val="solid"/>
            <a:headEnd type="none" w="med" len="med"/>
            <a:tailEnd type="none" w="med" len="med"/>
          </a:ln>
        </p:spPr>
      </p:sp>
      <p:sp>
        <p:nvSpPr>
          <p:cNvPr id="20487" name="Line 9"/>
          <p:cNvSpPr/>
          <p:nvPr/>
        </p:nvSpPr>
        <p:spPr>
          <a:xfrm>
            <a:off x="2566988" y="2708275"/>
            <a:ext cx="576262" cy="0"/>
          </a:xfrm>
          <a:prstGeom prst="line">
            <a:avLst/>
          </a:prstGeom>
          <a:ln w="76200" cap="flat" cmpd="sng">
            <a:solidFill>
              <a:schemeClr val="tx1"/>
            </a:solidFill>
            <a:prstDash val="solid"/>
            <a:headEnd type="none" w="med" len="med"/>
            <a:tailEnd type="none" w="med" len="med"/>
          </a:ln>
        </p:spPr>
      </p:sp>
      <p:sp>
        <p:nvSpPr>
          <p:cNvPr id="20488" name="Text Box 10"/>
          <p:cNvSpPr txBox="1"/>
          <p:nvPr/>
        </p:nvSpPr>
        <p:spPr>
          <a:xfrm>
            <a:off x="3143250" y="5876925"/>
            <a:ext cx="1313180" cy="579120"/>
          </a:xfrm>
          <a:prstGeom prst="rect">
            <a:avLst/>
          </a:prstGeom>
          <a:noFill/>
          <a:ln w="9525">
            <a:noFill/>
          </a:ln>
        </p:spPr>
        <p:txBody>
          <a:bodyPr wrap="none">
            <a:spAutoFit/>
          </a:bodyPr>
          <a:p>
            <a:pPr lvl="0" eaLnBrk="1" hangingPunct="1"/>
            <a:r>
              <a:rPr lang="en-US" altLang="zh-CN" sz="3200" b="1" dirty="0">
                <a:latin typeface="Arial" panose="020B0604020202020204" pitchFamily="34" charset="0"/>
                <a:ea typeface="宋体" panose="02010600030101010101" pitchFamily="2" charset="-122"/>
              </a:rPr>
              <a:t>1832  </a:t>
            </a:r>
            <a:endParaRPr lang="en-US" altLang="zh-CN" sz="3200" b="1" dirty="0">
              <a:latin typeface="Arial" panose="020B0604020202020204" pitchFamily="34" charset="0"/>
              <a:ea typeface="宋体" panose="02010600030101010101" pitchFamily="2" charset="-122"/>
            </a:endParaRPr>
          </a:p>
        </p:txBody>
      </p:sp>
      <p:sp>
        <p:nvSpPr>
          <p:cNvPr id="20489" name="Text Box 12"/>
          <p:cNvSpPr txBox="1"/>
          <p:nvPr/>
        </p:nvSpPr>
        <p:spPr>
          <a:xfrm>
            <a:off x="3143250" y="5094288"/>
            <a:ext cx="1426210" cy="579120"/>
          </a:xfrm>
          <a:prstGeom prst="rect">
            <a:avLst/>
          </a:prstGeom>
          <a:noFill/>
          <a:ln w="9525">
            <a:noFill/>
          </a:ln>
        </p:spPr>
        <p:txBody>
          <a:bodyPr wrap="none">
            <a:spAutoFit/>
          </a:bodyPr>
          <a:p>
            <a:pPr lvl="0" eaLnBrk="1" hangingPunct="1"/>
            <a:r>
              <a:rPr lang="en-US" altLang="zh-CN" sz="3200" b="1" dirty="0">
                <a:latin typeface="Arial" panose="020B0604020202020204" pitchFamily="34" charset="0"/>
                <a:ea typeface="宋体" panose="02010600030101010101" pitchFamily="2" charset="-122"/>
              </a:rPr>
              <a:t>1867   </a:t>
            </a:r>
            <a:endParaRPr lang="en-US" altLang="zh-CN" sz="3200" b="1" dirty="0">
              <a:latin typeface="Arial" panose="020B0604020202020204" pitchFamily="34" charset="0"/>
              <a:ea typeface="宋体" panose="02010600030101010101" pitchFamily="2" charset="-122"/>
            </a:endParaRPr>
          </a:p>
        </p:txBody>
      </p:sp>
      <p:sp>
        <p:nvSpPr>
          <p:cNvPr id="20490" name="Text Box 13"/>
          <p:cNvSpPr txBox="1"/>
          <p:nvPr/>
        </p:nvSpPr>
        <p:spPr>
          <a:xfrm>
            <a:off x="3143250" y="4365625"/>
            <a:ext cx="1313180" cy="579120"/>
          </a:xfrm>
          <a:prstGeom prst="rect">
            <a:avLst/>
          </a:prstGeom>
          <a:noFill/>
          <a:ln w="9525">
            <a:noFill/>
          </a:ln>
        </p:spPr>
        <p:txBody>
          <a:bodyPr wrap="none">
            <a:spAutoFit/>
          </a:bodyPr>
          <a:p>
            <a:pPr lvl="0" eaLnBrk="1" hangingPunct="1"/>
            <a:r>
              <a:rPr lang="en-US" altLang="zh-CN" sz="3200" b="1" dirty="0">
                <a:latin typeface="Arial" panose="020B0604020202020204" pitchFamily="34" charset="0"/>
                <a:ea typeface="宋体" panose="02010600030101010101" pitchFamily="2" charset="-122"/>
              </a:rPr>
              <a:t>1884  </a:t>
            </a:r>
            <a:endParaRPr lang="en-US" altLang="zh-CN" sz="3200" b="1" dirty="0">
              <a:latin typeface="Arial" panose="020B0604020202020204" pitchFamily="34" charset="0"/>
              <a:ea typeface="宋体" panose="02010600030101010101" pitchFamily="2" charset="-122"/>
            </a:endParaRPr>
          </a:p>
        </p:txBody>
      </p:sp>
      <p:sp>
        <p:nvSpPr>
          <p:cNvPr id="20491" name="Text Box 14"/>
          <p:cNvSpPr txBox="1"/>
          <p:nvPr/>
        </p:nvSpPr>
        <p:spPr>
          <a:xfrm>
            <a:off x="3143250" y="3070225"/>
            <a:ext cx="1426210" cy="579120"/>
          </a:xfrm>
          <a:prstGeom prst="rect">
            <a:avLst/>
          </a:prstGeom>
          <a:noFill/>
          <a:ln w="9525">
            <a:noFill/>
          </a:ln>
        </p:spPr>
        <p:txBody>
          <a:bodyPr wrap="none">
            <a:spAutoFit/>
          </a:bodyPr>
          <a:p>
            <a:pPr lvl="0" eaLnBrk="1" hangingPunct="1"/>
            <a:r>
              <a:rPr lang="en-US" altLang="zh-CN" sz="3200" b="1" dirty="0">
                <a:latin typeface="Arial" panose="020B0604020202020204" pitchFamily="34" charset="0"/>
                <a:ea typeface="宋体" panose="02010600030101010101" pitchFamily="2" charset="-122"/>
              </a:rPr>
              <a:t>1918   </a:t>
            </a:r>
            <a:endParaRPr lang="en-US" altLang="zh-CN" sz="3200" b="1" dirty="0">
              <a:latin typeface="Arial" panose="020B0604020202020204" pitchFamily="34" charset="0"/>
              <a:ea typeface="宋体" panose="02010600030101010101" pitchFamily="2" charset="-122"/>
            </a:endParaRPr>
          </a:p>
        </p:txBody>
      </p:sp>
      <p:sp>
        <p:nvSpPr>
          <p:cNvPr id="20492" name="Text Box 15"/>
          <p:cNvSpPr txBox="1"/>
          <p:nvPr/>
        </p:nvSpPr>
        <p:spPr>
          <a:xfrm>
            <a:off x="3143250" y="2422525"/>
            <a:ext cx="1426210" cy="579120"/>
          </a:xfrm>
          <a:prstGeom prst="rect">
            <a:avLst/>
          </a:prstGeom>
          <a:noFill/>
          <a:ln w="9525">
            <a:noFill/>
          </a:ln>
        </p:spPr>
        <p:txBody>
          <a:bodyPr wrap="none">
            <a:spAutoFit/>
          </a:bodyPr>
          <a:p>
            <a:pPr lvl="0" eaLnBrk="1" hangingPunct="1"/>
            <a:r>
              <a:rPr lang="en-US" altLang="zh-CN" sz="3200" b="1" dirty="0">
                <a:latin typeface="Arial" panose="020B0604020202020204" pitchFamily="34" charset="0"/>
                <a:ea typeface="宋体" panose="02010600030101010101" pitchFamily="2" charset="-122"/>
              </a:rPr>
              <a:t>1928   </a:t>
            </a:r>
            <a:endParaRPr lang="en-US" altLang="zh-CN" sz="3200" b="1" dirty="0">
              <a:latin typeface="Arial" panose="020B0604020202020204" pitchFamily="34" charset="0"/>
              <a:ea typeface="宋体" panose="02010600030101010101" pitchFamily="2" charset="-122"/>
            </a:endParaRPr>
          </a:p>
        </p:txBody>
      </p:sp>
      <p:sp>
        <p:nvSpPr>
          <p:cNvPr id="20493" name="Line 16"/>
          <p:cNvSpPr/>
          <p:nvPr/>
        </p:nvSpPr>
        <p:spPr>
          <a:xfrm>
            <a:off x="2566988" y="1628775"/>
            <a:ext cx="576262" cy="0"/>
          </a:xfrm>
          <a:prstGeom prst="line">
            <a:avLst/>
          </a:prstGeom>
          <a:ln w="76200" cap="flat" cmpd="sng">
            <a:solidFill>
              <a:schemeClr val="tx1"/>
            </a:solidFill>
            <a:prstDash val="solid"/>
            <a:headEnd type="none" w="med" len="med"/>
            <a:tailEnd type="none" w="med" len="med"/>
          </a:ln>
        </p:spPr>
      </p:sp>
      <p:sp>
        <p:nvSpPr>
          <p:cNvPr id="20494" name="Text Box 17"/>
          <p:cNvSpPr txBox="1"/>
          <p:nvPr/>
        </p:nvSpPr>
        <p:spPr>
          <a:xfrm>
            <a:off x="3143250" y="1349375"/>
            <a:ext cx="1426210" cy="579120"/>
          </a:xfrm>
          <a:prstGeom prst="rect">
            <a:avLst/>
          </a:prstGeom>
          <a:noFill/>
          <a:ln w="9525">
            <a:noFill/>
          </a:ln>
        </p:spPr>
        <p:txBody>
          <a:bodyPr wrap="none">
            <a:spAutoFit/>
          </a:bodyPr>
          <a:p>
            <a:pPr lvl="0" eaLnBrk="1" hangingPunct="1"/>
            <a:r>
              <a:rPr lang="en-US" altLang="zh-CN" sz="3200" b="1" dirty="0">
                <a:latin typeface="Arial" panose="020B0604020202020204" pitchFamily="34" charset="0"/>
                <a:ea typeface="宋体" panose="02010600030101010101" pitchFamily="2" charset="-122"/>
              </a:rPr>
              <a:t>1969   </a:t>
            </a:r>
            <a:endParaRPr lang="en-US" altLang="zh-CN" sz="3200" b="1" dirty="0">
              <a:latin typeface="Arial" panose="020B0604020202020204" pitchFamily="34" charset="0"/>
              <a:ea typeface="宋体" panose="02010600030101010101" pitchFamily="2" charset="-122"/>
            </a:endParaRPr>
          </a:p>
        </p:txBody>
      </p:sp>
      <p:sp>
        <p:nvSpPr>
          <p:cNvPr id="20495" name="Rectangle 18"/>
          <p:cNvSpPr/>
          <p:nvPr/>
        </p:nvSpPr>
        <p:spPr>
          <a:xfrm>
            <a:off x="4294188" y="5099050"/>
            <a:ext cx="6373812" cy="944880"/>
          </a:xfrm>
          <a:prstGeom prst="rect">
            <a:avLst/>
          </a:prstGeom>
          <a:noFill/>
          <a:ln w="9525">
            <a:noFill/>
          </a:ln>
        </p:spPr>
        <p:txBody>
          <a:bodyPr>
            <a:spAutoFit/>
          </a:bodyPr>
          <a:p>
            <a:pPr lvl="0" eaLnBrk="1" hangingPunct="1"/>
            <a:r>
              <a:rPr lang="zh-CN" altLang="en-US" sz="2800" b="1" dirty="0">
                <a:latin typeface="Arial" panose="020B0604020202020204" pitchFamily="34" charset="0"/>
                <a:ea typeface="宋体" panose="02010600030101010101" pitchFamily="2" charset="-122"/>
              </a:rPr>
              <a:t>降低城镇选民财产资格，使选民人数增加了</a:t>
            </a:r>
            <a:r>
              <a:rPr lang="en-US" altLang="zh-CN" sz="2800" b="1" dirty="0">
                <a:latin typeface="Arial" panose="020B0604020202020204" pitchFamily="34" charset="0"/>
                <a:ea typeface="宋体" panose="02010600030101010101" pitchFamily="2" charset="-122"/>
              </a:rPr>
              <a:t>100</a:t>
            </a:r>
            <a:r>
              <a:rPr lang="zh-CN" altLang="en-US" sz="2800" b="1" dirty="0">
                <a:latin typeface="Arial" panose="020B0604020202020204" pitchFamily="34" charset="0"/>
                <a:ea typeface="宋体" panose="02010600030101010101" pitchFamily="2" charset="-122"/>
              </a:rPr>
              <a:t>万</a:t>
            </a:r>
            <a:endParaRPr lang="zh-CN" altLang="en-US" sz="2800" b="1" dirty="0">
              <a:latin typeface="Arial" panose="020B0604020202020204" pitchFamily="34" charset="0"/>
              <a:ea typeface="宋体" panose="02010600030101010101" pitchFamily="2" charset="-122"/>
            </a:endParaRPr>
          </a:p>
        </p:txBody>
      </p:sp>
      <p:sp>
        <p:nvSpPr>
          <p:cNvPr id="20496" name="Rectangle 19"/>
          <p:cNvSpPr/>
          <p:nvPr/>
        </p:nvSpPr>
        <p:spPr>
          <a:xfrm>
            <a:off x="4295775" y="4292600"/>
            <a:ext cx="6372225" cy="944880"/>
          </a:xfrm>
          <a:prstGeom prst="rect">
            <a:avLst/>
          </a:prstGeom>
          <a:noFill/>
          <a:ln w="9525">
            <a:noFill/>
          </a:ln>
        </p:spPr>
        <p:txBody>
          <a:bodyPr>
            <a:spAutoFit/>
          </a:bodyPr>
          <a:p>
            <a:pPr lvl="0" eaLnBrk="1" hangingPunct="1"/>
            <a:r>
              <a:rPr lang="zh-CN" altLang="en-US" sz="2800" b="1" dirty="0">
                <a:latin typeface="Arial" panose="020B0604020202020204" pitchFamily="34" charset="0"/>
                <a:ea typeface="宋体" panose="02010600030101010101" pitchFamily="2" charset="-122"/>
              </a:rPr>
              <a:t>降低农村选民财产资格，使选民人数增加了</a:t>
            </a:r>
            <a:r>
              <a:rPr lang="en-US" altLang="zh-CN" sz="2800" b="1" dirty="0">
                <a:latin typeface="Arial" panose="020B0604020202020204" pitchFamily="34" charset="0"/>
                <a:ea typeface="宋体" panose="02010600030101010101" pitchFamily="2" charset="-122"/>
              </a:rPr>
              <a:t>200</a:t>
            </a:r>
            <a:r>
              <a:rPr lang="zh-CN" altLang="en-US" sz="2800" b="1" dirty="0">
                <a:latin typeface="Arial" panose="020B0604020202020204" pitchFamily="34" charset="0"/>
                <a:ea typeface="宋体" panose="02010600030101010101" pitchFamily="2" charset="-122"/>
              </a:rPr>
              <a:t>万</a:t>
            </a:r>
            <a:endParaRPr lang="zh-CN" altLang="en-US" sz="2800" b="1" dirty="0">
              <a:latin typeface="Arial" panose="020B0604020202020204" pitchFamily="34" charset="0"/>
              <a:ea typeface="宋体" panose="02010600030101010101" pitchFamily="2" charset="-122"/>
            </a:endParaRPr>
          </a:p>
        </p:txBody>
      </p:sp>
      <p:sp>
        <p:nvSpPr>
          <p:cNvPr id="20497" name="Rectangle 20"/>
          <p:cNvSpPr/>
          <p:nvPr/>
        </p:nvSpPr>
        <p:spPr>
          <a:xfrm>
            <a:off x="4367213" y="3068638"/>
            <a:ext cx="5329237" cy="518160"/>
          </a:xfrm>
          <a:prstGeom prst="rect">
            <a:avLst/>
          </a:prstGeom>
          <a:noFill/>
          <a:ln w="9525">
            <a:noFill/>
          </a:ln>
        </p:spPr>
        <p:txBody>
          <a:bodyPr>
            <a:spAutoFit/>
          </a:bodyPr>
          <a:p>
            <a:pPr lvl="0" eaLnBrk="1" hangingPunct="1"/>
            <a:r>
              <a:rPr lang="zh-CN" altLang="en-US" sz="2800" b="1" dirty="0">
                <a:latin typeface="Arial" panose="020B0604020202020204" pitchFamily="34" charset="0"/>
                <a:ea typeface="宋体" panose="02010600030101010101" pitchFamily="2" charset="-122"/>
              </a:rPr>
              <a:t>授予年满</a:t>
            </a:r>
            <a:r>
              <a:rPr lang="en-US" altLang="zh-CN" sz="2800" b="1" dirty="0">
                <a:latin typeface="Arial" panose="020B0604020202020204" pitchFamily="34" charset="0"/>
                <a:ea typeface="宋体" panose="02010600030101010101" pitchFamily="2" charset="-122"/>
              </a:rPr>
              <a:t>30</a:t>
            </a:r>
            <a:r>
              <a:rPr lang="zh-CN" altLang="en-US" sz="2800" b="1" dirty="0">
                <a:latin typeface="Arial" panose="020B0604020202020204" pitchFamily="34" charset="0"/>
                <a:ea typeface="宋体" panose="02010600030101010101" pitchFamily="2" charset="-122"/>
              </a:rPr>
              <a:t>岁的妇女以选举权</a:t>
            </a:r>
            <a:endParaRPr lang="zh-CN" altLang="en-US" sz="2800" b="1" dirty="0">
              <a:latin typeface="Arial" panose="020B0604020202020204" pitchFamily="34" charset="0"/>
              <a:ea typeface="宋体" panose="02010600030101010101" pitchFamily="2" charset="-122"/>
            </a:endParaRPr>
          </a:p>
        </p:txBody>
      </p:sp>
      <p:sp>
        <p:nvSpPr>
          <p:cNvPr id="20498" name="Rectangle 21"/>
          <p:cNvSpPr/>
          <p:nvPr/>
        </p:nvSpPr>
        <p:spPr>
          <a:xfrm>
            <a:off x="4295775" y="2420938"/>
            <a:ext cx="6840538" cy="518160"/>
          </a:xfrm>
          <a:prstGeom prst="rect">
            <a:avLst/>
          </a:prstGeom>
          <a:noFill/>
          <a:ln w="9525">
            <a:noFill/>
          </a:ln>
        </p:spPr>
        <p:txBody>
          <a:bodyPr>
            <a:spAutoFit/>
          </a:bodyPr>
          <a:p>
            <a:pPr lvl="0" eaLnBrk="1" hangingPunct="1"/>
            <a:r>
              <a:rPr lang="zh-CN" altLang="en-US" sz="2800" b="1" dirty="0">
                <a:latin typeface="Arial" panose="020B0604020202020204" pitchFamily="34" charset="0"/>
                <a:ea typeface="宋体" panose="02010600030101010101" pitchFamily="2" charset="-122"/>
              </a:rPr>
              <a:t>又将妇女选举权的年龄限制降低为</a:t>
            </a:r>
            <a:r>
              <a:rPr lang="en-US" altLang="zh-CN" sz="2800" b="1" dirty="0">
                <a:latin typeface="Arial" panose="020B0604020202020204" pitchFamily="34" charset="0"/>
                <a:ea typeface="宋体" panose="02010600030101010101" pitchFamily="2" charset="-122"/>
              </a:rPr>
              <a:t>21</a:t>
            </a:r>
            <a:r>
              <a:rPr lang="zh-CN" altLang="en-US" sz="2800" b="1" dirty="0">
                <a:latin typeface="Arial" panose="020B0604020202020204" pitchFamily="34" charset="0"/>
                <a:ea typeface="宋体" panose="02010600030101010101" pitchFamily="2" charset="-122"/>
              </a:rPr>
              <a:t>岁。</a:t>
            </a:r>
            <a:endParaRPr lang="zh-CN" altLang="en-US" sz="2800" b="1" dirty="0">
              <a:latin typeface="Arial" panose="020B0604020202020204" pitchFamily="34" charset="0"/>
              <a:ea typeface="宋体" panose="02010600030101010101" pitchFamily="2" charset="-122"/>
            </a:endParaRPr>
          </a:p>
        </p:txBody>
      </p:sp>
      <p:sp>
        <p:nvSpPr>
          <p:cNvPr id="20499" name="Rectangle 22"/>
          <p:cNvSpPr/>
          <p:nvPr/>
        </p:nvSpPr>
        <p:spPr>
          <a:xfrm>
            <a:off x="4295775" y="1354138"/>
            <a:ext cx="6372225" cy="944880"/>
          </a:xfrm>
          <a:prstGeom prst="rect">
            <a:avLst/>
          </a:prstGeom>
          <a:noFill/>
          <a:ln w="9525">
            <a:noFill/>
          </a:ln>
        </p:spPr>
        <p:txBody>
          <a:bodyPr>
            <a:spAutoFit/>
          </a:bodyPr>
          <a:p>
            <a:pPr lvl="0" eaLnBrk="1" hangingPunct="1"/>
            <a:r>
              <a:rPr lang="zh-CN" altLang="en-US" sz="2800" b="1" dirty="0">
                <a:latin typeface="Arial" panose="020B0604020202020204" pitchFamily="34" charset="0"/>
                <a:ea typeface="宋体" panose="02010600030101010101" pitchFamily="2" charset="-122"/>
              </a:rPr>
              <a:t>规定凡年满</a:t>
            </a:r>
            <a:r>
              <a:rPr lang="en-US" altLang="zh-CN" sz="2800" b="1" dirty="0">
                <a:latin typeface="Arial" panose="020B0604020202020204" pitchFamily="34" charset="0"/>
                <a:ea typeface="宋体" panose="02010600030101010101" pitchFamily="2" charset="-122"/>
              </a:rPr>
              <a:t>18</a:t>
            </a:r>
            <a:r>
              <a:rPr lang="zh-CN" altLang="en-US" sz="2800" b="1" dirty="0">
                <a:latin typeface="Arial" panose="020B0604020202020204" pitchFamily="34" charset="0"/>
                <a:ea typeface="宋体" panose="02010600030101010101" pitchFamily="2" charset="-122"/>
              </a:rPr>
              <a:t>周岁的公民，不论男女，都享有选举权   </a:t>
            </a:r>
            <a:endParaRPr lang="zh-CN" altLang="en-US" sz="2800" b="1" dirty="0">
              <a:latin typeface="Arial" panose="020B0604020202020204" pitchFamily="34" charset="0"/>
              <a:ea typeface="宋体" panose="02010600030101010101" pitchFamily="2" charset="-122"/>
            </a:endParaRPr>
          </a:p>
        </p:txBody>
      </p:sp>
      <p:sp>
        <p:nvSpPr>
          <p:cNvPr id="86039" name="Rectangle 23"/>
          <p:cNvSpPr/>
          <p:nvPr/>
        </p:nvSpPr>
        <p:spPr>
          <a:xfrm>
            <a:off x="1524000" y="189389"/>
            <a:ext cx="10023475" cy="518160"/>
          </a:xfrm>
          <a:prstGeom prst="rect">
            <a:avLst/>
          </a:prstGeom>
          <a:noFill/>
          <a:ln w="9525">
            <a:noFill/>
          </a:ln>
        </p:spPr>
        <p:txBody>
          <a:bodyPr anchor="ctr">
            <a:spAutoFit/>
          </a:bodyPr>
          <a:p>
            <a:pPr lvl="0" eaLnBrk="1" hangingPunct="1"/>
            <a:r>
              <a:rPr lang="zh-CN" altLang="en-US" sz="2800" b="1" dirty="0">
                <a:solidFill>
                  <a:srgbClr val="FFFFFF"/>
                </a:solidFill>
                <a:latin typeface="Arial" panose="020B0604020202020204" pitchFamily="34" charset="0"/>
                <a:ea typeface="黑体" panose="02010609060101010101" pitchFamily="49" charset="-122"/>
              </a:rPr>
              <a:t>趋势：降低或</a:t>
            </a:r>
            <a:r>
              <a:rPr lang="zh-CN" altLang="en-US" sz="2800" dirty="0">
                <a:solidFill>
                  <a:srgbClr val="FFFFFF"/>
                </a:solidFill>
                <a:latin typeface="Arial" panose="020B0604020202020204" pitchFamily="34" charset="0"/>
                <a:ea typeface="黑体" panose="02010609060101010101" pitchFamily="49" charset="-122"/>
              </a:rPr>
              <a:t>取消财产、性别、年龄的限制，扩大选举权。</a:t>
            </a:r>
            <a:endParaRPr lang="zh-CN" altLang="en-US" sz="2800" dirty="0">
              <a:solidFill>
                <a:srgbClr val="FFFFFF"/>
              </a:solidFill>
              <a:latin typeface="Arial" panose="020B0604020202020204" pitchFamily="34" charset="0"/>
              <a:ea typeface="黑体" panose="02010609060101010101" pitchFamily="49" charset="-122"/>
            </a:endParaRPr>
          </a:p>
        </p:txBody>
      </p:sp>
      <p:sp>
        <p:nvSpPr>
          <p:cNvPr id="20501" name="Rectangle 25"/>
          <p:cNvSpPr/>
          <p:nvPr/>
        </p:nvSpPr>
        <p:spPr>
          <a:xfrm>
            <a:off x="4295775" y="5876925"/>
            <a:ext cx="6372225" cy="944880"/>
          </a:xfrm>
          <a:prstGeom prst="rect">
            <a:avLst/>
          </a:prstGeom>
          <a:noFill/>
          <a:ln w="9525">
            <a:noFill/>
          </a:ln>
        </p:spPr>
        <p:txBody>
          <a:bodyPr>
            <a:spAutoFit/>
          </a:bodyPr>
          <a:p>
            <a:pPr lvl="0" eaLnBrk="1" hangingPunct="1"/>
            <a:r>
              <a:rPr lang="zh-CN" altLang="en-US" sz="2800" b="1" dirty="0">
                <a:latin typeface="Arial" panose="020B0604020202020204" pitchFamily="34" charset="0"/>
                <a:ea typeface="宋体" panose="02010600030101010101" pitchFamily="2" charset="-122"/>
              </a:rPr>
              <a:t>新兴工业资产阶级代表获得了更多的参政权和选举权</a:t>
            </a:r>
            <a:endParaRPr lang="zh-CN" altLang="en-US" sz="2800" b="1" dirty="0">
              <a:latin typeface="Arial" panose="020B0604020202020204" pitchFamily="34" charset="0"/>
              <a:ea typeface="宋体" panose="02010600030101010101" pitchFamily="2" charset="-122"/>
            </a:endParaRPr>
          </a:p>
        </p:txBody>
      </p:sp>
      <p:sp>
        <p:nvSpPr>
          <p:cNvPr id="86043" name="Text Box 27"/>
          <p:cNvSpPr txBox="1"/>
          <p:nvPr/>
        </p:nvSpPr>
        <p:spPr>
          <a:xfrm>
            <a:off x="1633538" y="1109663"/>
            <a:ext cx="609600" cy="4777740"/>
          </a:xfrm>
          <a:prstGeom prst="rect">
            <a:avLst/>
          </a:prstGeom>
          <a:noFill/>
          <a:ln w="9525">
            <a:noFill/>
          </a:ln>
        </p:spPr>
        <p:txBody>
          <a:bodyPr vert="eaVert" wrap="none">
            <a:spAutoFit/>
          </a:bodyPr>
          <a:p>
            <a:pPr lvl="0" eaLnBrk="1" hangingPunct="1"/>
            <a:r>
              <a:rPr lang="zh-CN" altLang="en-US" sz="2800" b="1" dirty="0">
                <a:solidFill>
                  <a:srgbClr val="FF0000"/>
                </a:solidFill>
                <a:latin typeface="Arial" panose="020B0604020202020204" pitchFamily="34" charset="0"/>
                <a:ea typeface="宋体" panose="02010600030101010101" pitchFamily="2" charset="-122"/>
              </a:rPr>
              <a:t>思考：这体现了什么趋势？    </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86044" name="Text Box 28"/>
          <p:cNvSpPr txBox="1"/>
          <p:nvPr/>
        </p:nvSpPr>
        <p:spPr>
          <a:xfrm>
            <a:off x="1524000" y="115888"/>
            <a:ext cx="9144000" cy="579120"/>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p>
            <a:pPr lvl="0" eaLnBrk="1" hangingPunct="1"/>
            <a:r>
              <a:rPr lang="en-US" altLang="zh-CN" sz="3200" dirty="0">
                <a:latin typeface="华文中宋" pitchFamily="2" charset="-122"/>
                <a:ea typeface="华文中宋" pitchFamily="2" charset="-122"/>
              </a:rPr>
              <a:t>——</a:t>
            </a:r>
            <a:r>
              <a:rPr lang="zh-CN" altLang="en-US" sz="3200" dirty="0">
                <a:latin typeface="华文中宋" pitchFamily="2" charset="-122"/>
                <a:ea typeface="华文中宋" pitchFamily="2" charset="-122"/>
              </a:rPr>
              <a:t>政治权利的第三次下移          </a:t>
            </a:r>
            <a:endParaRPr lang="zh-CN" altLang="en-US" sz="3200" dirty="0">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6043"/>
                                        </p:tgtEl>
                                        <p:attrNameLst>
                                          <p:attrName>style.visibility</p:attrName>
                                        </p:attrNameLst>
                                      </p:cBhvr>
                                      <p:to>
                                        <p:strVal val="visible"/>
                                      </p:to>
                                    </p:set>
                                    <p:anim calcmode="lin" valueType="num">
                                      <p:cBhvr>
                                        <p:cTn id="7" dur="500" fill="hold"/>
                                        <p:tgtEl>
                                          <p:spTgt spid="8604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6043"/>
                                        </p:tgtEl>
                                        <p:attrNameLst>
                                          <p:attrName>ppt_y</p:attrName>
                                        </p:attrNameLst>
                                      </p:cBhvr>
                                      <p:tavLst>
                                        <p:tav tm="0">
                                          <p:val>
                                            <p:strVal val="#ppt_y"/>
                                          </p:val>
                                        </p:tav>
                                        <p:tav tm="100000">
                                          <p:val>
                                            <p:strVal val="#ppt_y"/>
                                          </p:val>
                                        </p:tav>
                                      </p:tavLst>
                                    </p:anim>
                                    <p:anim calcmode="lin" valueType="num">
                                      <p:cBhvr>
                                        <p:cTn id="9" dur="500" fill="hold"/>
                                        <p:tgtEl>
                                          <p:spTgt spid="8604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604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6043"/>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86039"/>
                                        </p:tgtEl>
                                        <p:attrNameLst>
                                          <p:attrName>style.visibility</p:attrName>
                                        </p:attrNameLst>
                                      </p:cBhvr>
                                      <p:to>
                                        <p:strVal val="visible"/>
                                      </p:to>
                                    </p:set>
                                    <p:animEffect transition="in" filter="slide(fromBottom)">
                                      <p:cBhvr>
                                        <p:cTn id="16" dur="500"/>
                                        <p:tgtEl>
                                          <p:spTgt spid="8603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86044"/>
                                        </p:tgtEl>
                                        <p:attrNameLst>
                                          <p:attrName>style.visibility</p:attrName>
                                        </p:attrNameLst>
                                      </p:cBhvr>
                                      <p:to>
                                        <p:strVal val="visible"/>
                                      </p:to>
                                    </p:set>
                                    <p:animEffect transition="in" filter="slide(fromBottom)">
                                      <p:cBhvr>
                                        <p:cTn id="21" dur="500"/>
                                        <p:tgtEl>
                                          <p:spTgt spid="86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9" grpId="0"/>
      <p:bldP spid="86043" grpId="0"/>
      <p:bldP spid="8604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4"/>
          <p:cNvSpPr txBox="1"/>
          <p:nvPr/>
        </p:nvSpPr>
        <p:spPr>
          <a:xfrm>
            <a:off x="2135188" y="1628775"/>
            <a:ext cx="8281987" cy="3505200"/>
          </a:xfrm>
          <a:prstGeom prst="rect">
            <a:avLst/>
          </a:prstGeom>
          <a:noFill/>
          <a:ln w="9525">
            <a:noFill/>
          </a:ln>
        </p:spPr>
        <p:txBody>
          <a:bodyPr>
            <a:spAutoFit/>
          </a:bodyPr>
          <a:p>
            <a:pPr lvl="0" eaLnBrk="1" hangingPunct="1"/>
            <a:r>
              <a:rPr lang="en-US" altLang="zh-CN" sz="3200" b="1" dirty="0">
                <a:latin typeface="华文中宋" pitchFamily="2" charset="-122"/>
                <a:ea typeface="华文中宋" pitchFamily="2" charset="-122"/>
              </a:rPr>
              <a:t>    </a:t>
            </a:r>
            <a:r>
              <a:rPr lang="zh-CN" altLang="en-US" sz="3200" b="1" dirty="0">
                <a:latin typeface="华文中宋" pitchFamily="2" charset="-122"/>
                <a:ea typeface="华文中宋" pitchFamily="2" charset="-122"/>
              </a:rPr>
              <a:t>英国的选民，从</a:t>
            </a:r>
            <a:r>
              <a:rPr lang="en-US" altLang="zh-CN" sz="3200" b="1" dirty="0">
                <a:latin typeface="华文中宋" pitchFamily="2" charset="-122"/>
                <a:ea typeface="华文中宋" pitchFamily="2" charset="-122"/>
              </a:rPr>
              <a:t>1688</a:t>
            </a:r>
            <a:r>
              <a:rPr lang="zh-CN" altLang="en-US" sz="3200" b="1" dirty="0">
                <a:latin typeface="华文中宋" pitchFamily="2" charset="-122"/>
                <a:ea typeface="华文中宋" pitchFamily="2" charset="-122"/>
              </a:rPr>
              <a:t>年占人口总数的</a:t>
            </a:r>
            <a:r>
              <a:rPr lang="en-US" altLang="zh-CN" sz="3200" b="1" dirty="0">
                <a:latin typeface="华文中宋" pitchFamily="2" charset="-122"/>
                <a:ea typeface="华文中宋" pitchFamily="2" charset="-122"/>
              </a:rPr>
              <a:t>2%</a:t>
            </a:r>
            <a:r>
              <a:rPr lang="zh-CN" altLang="en-US" sz="3200" b="1" dirty="0">
                <a:latin typeface="华文中宋" pitchFamily="2" charset="-122"/>
                <a:ea typeface="华文中宋" pitchFamily="2" charset="-122"/>
              </a:rPr>
              <a:t>发展到</a:t>
            </a:r>
            <a:r>
              <a:rPr lang="en-US" altLang="zh-CN" sz="3200" b="1" dirty="0">
                <a:latin typeface="华文中宋" pitchFamily="2" charset="-122"/>
                <a:ea typeface="华文中宋" pitchFamily="2" charset="-122"/>
              </a:rPr>
              <a:t>1868</a:t>
            </a:r>
            <a:r>
              <a:rPr lang="zh-CN" altLang="en-US" sz="3200" b="1" dirty="0">
                <a:latin typeface="华文中宋" pitchFamily="2" charset="-122"/>
                <a:ea typeface="华文中宋" pitchFamily="2" charset="-122"/>
              </a:rPr>
              <a:t>年的</a:t>
            </a:r>
            <a:r>
              <a:rPr lang="en-US" altLang="zh-CN" sz="3200" b="1" dirty="0">
                <a:latin typeface="华文中宋" pitchFamily="2" charset="-122"/>
                <a:ea typeface="华文中宋" pitchFamily="2" charset="-122"/>
              </a:rPr>
              <a:t>40%</a:t>
            </a:r>
            <a:r>
              <a:rPr lang="zh-CN" altLang="en-US" sz="3200" b="1" dirty="0">
                <a:latin typeface="华文中宋" pitchFamily="2" charset="-122"/>
                <a:ea typeface="华文中宋" pitchFamily="2" charset="-122"/>
              </a:rPr>
              <a:t>，权力中心由国王到议会，又由上院（贵族院）转移到下院（平民院），这种民主权利的一步步扩大，</a:t>
            </a:r>
            <a:r>
              <a:rPr lang="zh-CN" altLang="en-US" sz="3200" b="1" dirty="0">
                <a:solidFill>
                  <a:srgbClr val="FF0000"/>
                </a:solidFill>
                <a:latin typeface="华文中宋" pitchFamily="2" charset="-122"/>
                <a:ea typeface="华文中宋" pitchFamily="2" charset="-122"/>
              </a:rPr>
              <a:t>都是在和平环境中获得的</a:t>
            </a:r>
            <a:r>
              <a:rPr lang="zh-CN" altLang="en-US" sz="3200" b="1" dirty="0">
                <a:latin typeface="华文中宋" pitchFamily="2" charset="-122"/>
                <a:ea typeface="华文中宋" pitchFamily="2" charset="-122"/>
              </a:rPr>
              <a:t>。</a:t>
            </a:r>
            <a:endParaRPr lang="zh-CN" altLang="en-US" sz="3200" b="1" dirty="0">
              <a:latin typeface="华文中宋" pitchFamily="2" charset="-122"/>
              <a:ea typeface="华文中宋" pitchFamily="2" charset="-122"/>
            </a:endParaRPr>
          </a:p>
          <a:p>
            <a:pPr lvl="0" eaLnBrk="1" hangingPunct="1"/>
            <a:r>
              <a:rPr lang="en-US" altLang="zh-CN" sz="3200" b="1" dirty="0">
                <a:latin typeface="华文中宋" pitchFamily="2" charset="-122"/>
                <a:ea typeface="华文中宋" pitchFamily="2" charset="-122"/>
              </a:rPr>
              <a:t>——《</a:t>
            </a:r>
            <a:r>
              <a:rPr lang="zh-CN" altLang="en-US" sz="3200" b="1" dirty="0">
                <a:latin typeface="华文中宋" pitchFamily="2" charset="-122"/>
                <a:ea typeface="华文中宋" pitchFamily="2" charset="-122"/>
              </a:rPr>
              <a:t>断头台上的国王们之</a:t>
            </a:r>
            <a:r>
              <a:rPr lang="en-US" altLang="zh-CN" sz="3200" b="1" dirty="0">
                <a:latin typeface="华文中宋" pitchFamily="2" charset="-122"/>
                <a:ea typeface="华文中宋" pitchFamily="2" charset="-122"/>
              </a:rPr>
              <a:t>——</a:t>
            </a:r>
            <a:r>
              <a:rPr lang="zh-CN" altLang="en-US" sz="3200" b="1" dirty="0">
                <a:latin typeface="华文中宋" pitchFamily="2" charset="-122"/>
                <a:ea typeface="华文中宋" pitchFamily="2" charset="-122"/>
              </a:rPr>
              <a:t>查理一世</a:t>
            </a:r>
            <a:r>
              <a:rPr lang="en-US" altLang="zh-CN" sz="3200" b="1" dirty="0">
                <a:latin typeface="华文中宋" pitchFamily="2" charset="-122"/>
                <a:ea typeface="华文中宋" pitchFamily="2" charset="-122"/>
              </a:rPr>
              <a:t>》</a:t>
            </a:r>
            <a:endParaRPr lang="en-US" altLang="zh-CN" sz="3200" b="1" dirty="0">
              <a:latin typeface="华文中宋" pitchFamily="2" charset="-122"/>
              <a:ea typeface="华文中宋" pitchFamily="2" charset="-122"/>
            </a:endParaRPr>
          </a:p>
          <a:p>
            <a:pPr lvl="0" eaLnBrk="1" hangingPunct="1"/>
            <a:endParaRPr lang="en-US" altLang="zh-CN" sz="3200" b="1" dirty="0">
              <a:latin typeface="华文中宋" pitchFamily="2" charset="-122"/>
              <a:ea typeface="华文中宋" pitchFamily="2" charset="-122"/>
            </a:endParaRPr>
          </a:p>
        </p:txBody>
      </p:sp>
      <p:sp>
        <p:nvSpPr>
          <p:cNvPr id="7172" name="Rectangle 4"/>
          <p:cNvSpPr/>
          <p:nvPr/>
        </p:nvSpPr>
        <p:spPr>
          <a:xfrm>
            <a:off x="3359150" y="-6350"/>
            <a:ext cx="6624638" cy="1227455"/>
          </a:xfrm>
          <a:prstGeom prst="rect">
            <a:avLst/>
          </a:prstGeom>
          <a:noFill/>
          <a:ln w="9525">
            <a:noFill/>
          </a:ln>
        </p:spPr>
        <p:txBody>
          <a:bodyPr>
            <a:spAutoFit/>
          </a:bodyPr>
          <a:p>
            <a:pPr lvl="0" eaLnBrk="1" hangingPunct="1"/>
            <a:r>
              <a:rPr lang="zh-CN" altLang="en-US" sz="3600" b="1" dirty="0">
                <a:solidFill>
                  <a:schemeClr val="tx1"/>
                </a:solidFill>
                <a:latin typeface="微软雅黑" panose="020B0503020204020204" charset="-122"/>
                <a:ea typeface="微软雅黑" panose="020B0503020204020204" charset="-122"/>
              </a:rPr>
              <a:t>三、君主立宪制的完善</a:t>
            </a:r>
            <a:endParaRPr lang="zh-CN" altLang="en-US" sz="3600" b="1" dirty="0">
              <a:solidFill>
                <a:schemeClr val="tx1"/>
              </a:solidFill>
              <a:latin typeface="微软雅黑" panose="020B0503020204020204" charset="-122"/>
              <a:ea typeface="微软雅黑" panose="020B0503020204020204" charset="-122"/>
            </a:endParaRPr>
          </a:p>
          <a:p>
            <a:pPr lvl="0" eaLnBrk="1" hangingPunct="1"/>
            <a:r>
              <a:rPr lang="en-US" altLang="zh-CN" sz="3600" b="1" dirty="0">
                <a:solidFill>
                  <a:schemeClr val="tx1"/>
                </a:solidFill>
                <a:latin typeface="微软雅黑" panose="020B0503020204020204" charset="-122"/>
                <a:ea typeface="微软雅黑" panose="020B0503020204020204" charset="-122"/>
              </a:rPr>
              <a:t>3</a:t>
            </a:r>
            <a:r>
              <a:rPr lang="zh-CN" altLang="en-US" sz="3600" b="1" dirty="0">
                <a:solidFill>
                  <a:schemeClr val="tx1"/>
                </a:solidFill>
                <a:latin typeface="微软雅黑" panose="020B0503020204020204" charset="-122"/>
                <a:ea typeface="微软雅黑" panose="020B0503020204020204" charset="-122"/>
              </a:rPr>
              <a:t>、选举权的扩大</a:t>
            </a:r>
            <a:endParaRPr lang="zh-CN" altLang="en-US" sz="3600" b="1" dirty="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7" name="Rectangle 4"/>
          <p:cNvSpPr/>
          <p:nvPr/>
        </p:nvSpPr>
        <p:spPr>
          <a:xfrm>
            <a:off x="233998" y="6350"/>
            <a:ext cx="6985000" cy="1101090"/>
          </a:xfrm>
          <a:prstGeom prst="rect">
            <a:avLst/>
          </a:prstGeom>
          <a:noFill/>
          <a:ln w="9525">
            <a:noFill/>
          </a:ln>
        </p:spPr>
        <p:txBody>
          <a:bodyPr>
            <a:spAutoFit/>
          </a:bodyPr>
          <a:p>
            <a:pPr lvl="0" eaLnBrk="1" hangingPunct="1"/>
            <a:r>
              <a:rPr lang="zh-CN" altLang="en-US" sz="3200" b="1" dirty="0">
                <a:solidFill>
                  <a:schemeClr val="accent1"/>
                </a:solidFill>
                <a:latin typeface="微软雅黑" panose="020B0503020204020204" charset="-122"/>
                <a:ea typeface="微软雅黑" panose="020B0503020204020204" charset="-122"/>
              </a:rPr>
              <a:t>一、背景</a:t>
            </a:r>
            <a:endParaRPr lang="zh-CN" altLang="en-US" sz="3200" b="1" dirty="0">
              <a:solidFill>
                <a:schemeClr val="accent1"/>
              </a:solidFill>
              <a:latin typeface="微软雅黑" panose="020B0503020204020204" charset="-122"/>
              <a:ea typeface="微软雅黑" panose="020B0503020204020204" charset="-122"/>
            </a:endParaRPr>
          </a:p>
          <a:p>
            <a:pPr lvl="0" eaLnBrk="1" hangingPunct="1"/>
            <a:r>
              <a:rPr lang="en-US" altLang="zh-CN" sz="3200" b="1" dirty="0">
                <a:solidFill>
                  <a:schemeClr val="accent1"/>
                </a:solidFill>
                <a:latin typeface="微软雅黑" panose="020B0503020204020204" charset="-122"/>
                <a:ea typeface="微软雅黑" panose="020B0503020204020204" charset="-122"/>
              </a:rPr>
              <a:t>1</a:t>
            </a:r>
            <a:r>
              <a:rPr lang="zh-CN" altLang="en-US" sz="3200" b="1" dirty="0">
                <a:solidFill>
                  <a:schemeClr val="accent1"/>
                </a:solidFill>
                <a:latin typeface="微软雅黑" panose="020B0503020204020204" charset="-122"/>
                <a:ea typeface="微软雅黑" panose="020B0503020204020204" charset="-122"/>
              </a:rPr>
              <a:t>、历史传统    </a:t>
            </a:r>
            <a:endParaRPr lang="zh-CN" altLang="en-US" sz="3200" b="1" dirty="0">
              <a:solidFill>
                <a:schemeClr val="accent1"/>
              </a:solidFill>
              <a:latin typeface="微软雅黑" panose="020B0503020204020204" charset="-122"/>
              <a:ea typeface="微软雅黑" panose="020B0503020204020204" charset="-122"/>
            </a:endParaRPr>
          </a:p>
        </p:txBody>
      </p:sp>
      <p:graphicFrame>
        <p:nvGraphicFramePr>
          <p:cNvPr id="4102" name="Object 8"/>
          <p:cNvGraphicFramePr/>
          <p:nvPr/>
        </p:nvGraphicFramePr>
        <p:xfrm>
          <a:off x="3503613" y="1196975"/>
          <a:ext cx="5256212" cy="3941763"/>
        </p:xfrm>
        <a:graphic>
          <a:graphicData uri="http://schemas.openxmlformats.org/presentationml/2006/ole">
            <mc:AlternateContent xmlns:mc="http://schemas.openxmlformats.org/markup-compatibility/2006">
              <mc:Choice xmlns:v="urn:schemas-microsoft-com:vml" Requires="v">
                <p:oleObj spid="_x0000_s3076" name="" r:id="rId1" imgW="4573270" imgH="3430270" progId="PowerPoint.Slide.8">
                  <p:embed/>
                </p:oleObj>
              </mc:Choice>
              <mc:Fallback>
                <p:oleObj name="" r:id="rId1" imgW="4573270" imgH="3430270" progId="PowerPoint.Slide.8">
                  <p:embed/>
                  <p:pic>
                    <p:nvPicPr>
                      <p:cNvPr id="0" name="图片 3075"/>
                      <p:cNvPicPr/>
                      <p:nvPr/>
                    </p:nvPicPr>
                    <p:blipFill>
                      <a:blip r:embed="rId2"/>
                      <a:stretch>
                        <a:fillRect/>
                      </a:stretch>
                    </p:blipFill>
                    <p:spPr>
                      <a:xfrm>
                        <a:off x="3503613" y="1196975"/>
                        <a:ext cx="5256212" cy="3941763"/>
                      </a:xfrm>
                      <a:prstGeom prst="rect">
                        <a:avLst/>
                      </a:prstGeom>
                      <a:noFill/>
                      <a:ln w="38100">
                        <a:noFill/>
                        <a:miter/>
                      </a:ln>
                    </p:spPr>
                  </p:pic>
                </p:oleObj>
              </mc:Fallback>
            </mc:AlternateContent>
          </a:graphicData>
        </a:graphic>
      </p:graphicFrame>
      <p:sp>
        <p:nvSpPr>
          <p:cNvPr id="4103" name="Rectangle 10"/>
          <p:cNvSpPr/>
          <p:nvPr/>
        </p:nvSpPr>
        <p:spPr>
          <a:xfrm>
            <a:off x="3575050" y="5157788"/>
            <a:ext cx="5699760" cy="579120"/>
          </a:xfrm>
          <a:prstGeom prst="rect">
            <a:avLst/>
          </a:prstGeom>
          <a:noFill/>
          <a:ln w="9525">
            <a:noFill/>
          </a:ln>
        </p:spPr>
        <p:txBody>
          <a:bodyPr wrap="none">
            <a:spAutoFit/>
          </a:bodyPr>
          <a:p>
            <a:pPr lvl="0" eaLnBrk="1" hangingPunct="1"/>
            <a:r>
              <a:rPr lang="en-US" altLang="zh-CN" sz="3200" b="1" dirty="0">
                <a:latin typeface="华文中宋" pitchFamily="2" charset="-122"/>
                <a:ea typeface="华文中宋" pitchFamily="2" charset="-122"/>
              </a:rPr>
              <a:t>1215</a:t>
            </a:r>
            <a:r>
              <a:rPr lang="zh-CN" altLang="en-US" sz="3200" b="1" dirty="0">
                <a:latin typeface="华文中宋" pitchFamily="2" charset="-122"/>
                <a:ea typeface="华文中宋" pitchFamily="2" charset="-122"/>
              </a:rPr>
              <a:t>年约翰王签订</a:t>
            </a:r>
            <a:r>
              <a:rPr lang="en-US" altLang="zh-CN" sz="3200" b="1" dirty="0">
                <a:latin typeface="华文中宋" pitchFamily="2" charset="-122"/>
                <a:ea typeface="华文中宋" pitchFamily="2" charset="-122"/>
              </a:rPr>
              <a:t>《</a:t>
            </a:r>
            <a:r>
              <a:rPr lang="zh-CN" altLang="en-US" sz="3200" b="1" dirty="0">
                <a:latin typeface="华文中宋" pitchFamily="2" charset="-122"/>
                <a:ea typeface="华文中宋" pitchFamily="2" charset="-122"/>
              </a:rPr>
              <a:t>大宪章</a:t>
            </a:r>
            <a:r>
              <a:rPr lang="en-US" altLang="zh-CN" sz="3200" b="1" dirty="0">
                <a:latin typeface="华文中宋" pitchFamily="2" charset="-122"/>
                <a:ea typeface="华文中宋" pitchFamily="2" charset="-122"/>
              </a:rPr>
              <a:t>》 </a:t>
            </a:r>
            <a:endParaRPr lang="en-US" altLang="zh-CN" sz="3200" b="1" dirty="0">
              <a:latin typeface="华文中宋" pitchFamily="2" charset="-122"/>
              <a:ea typeface="华文中宋" pitchFamily="2" charset="-122"/>
            </a:endParaRPr>
          </a:p>
        </p:txBody>
      </p:sp>
      <p:sp>
        <p:nvSpPr>
          <p:cNvPr id="4106" name="Text Box 10"/>
          <p:cNvSpPr txBox="1"/>
          <p:nvPr/>
        </p:nvSpPr>
        <p:spPr>
          <a:xfrm>
            <a:off x="2251710" y="5644833"/>
            <a:ext cx="9370695" cy="640080"/>
          </a:xfrm>
          <a:prstGeom prst="rect">
            <a:avLst/>
          </a:prstGeom>
          <a:noFill/>
          <a:ln w="9525">
            <a:noFill/>
          </a:ln>
        </p:spPr>
        <p:txBody>
          <a:bodyPr wrap="none">
            <a:spAutoFit/>
          </a:bodyPr>
          <a:p>
            <a:pPr lvl="0" eaLnBrk="1" hangingPunct="1"/>
            <a:r>
              <a:rPr lang="zh-CN" altLang="en-US" sz="3600" b="1" dirty="0">
                <a:solidFill>
                  <a:srgbClr val="FF0000"/>
                </a:solidFill>
                <a:latin typeface="黑体" panose="02010609060101010101" pitchFamily="49" charset="-122"/>
                <a:ea typeface="黑体" panose="02010609060101010101" pitchFamily="49" charset="-122"/>
              </a:rPr>
              <a:t>传统一：王在法下（用法律限制王权）      </a:t>
            </a:r>
            <a:endParaRPr lang="zh-CN" altLang="en-US" sz="36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blinds(horizontal)">
                                      <p:cBhvr>
                                        <p:cTn id="7" dur="500"/>
                                        <p:tgtEl>
                                          <p:spTgt spid="410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blinds(horizontal)">
                                      <p:cBhvr>
                                        <p:cTn id="10" dur="500"/>
                                        <p:tgtEl>
                                          <p:spTgt spid="410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106"/>
                                        </p:tgtEl>
                                        <p:attrNameLst>
                                          <p:attrName>style.visibility</p:attrName>
                                        </p:attrNameLst>
                                      </p:cBhvr>
                                      <p:to>
                                        <p:strVal val="visible"/>
                                      </p:to>
                                    </p:set>
                                    <p:animEffect transition="in" filter="slide(fromBottom)">
                                      <p:cBhvr>
                                        <p:cTn id="15"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6" name="Text Box 3"/>
          <p:cNvSpPr txBox="1"/>
          <p:nvPr/>
        </p:nvSpPr>
        <p:spPr>
          <a:xfrm>
            <a:off x="7680325" y="1296988"/>
            <a:ext cx="1495425" cy="579120"/>
          </a:xfrm>
          <a:prstGeom prst="rect">
            <a:avLst/>
          </a:prstGeom>
          <a:solidFill>
            <a:srgbClr val="FFFF66"/>
          </a:solidFill>
          <a:ln w="38100" cap="flat" cmpd="dbl">
            <a:solidFill>
              <a:srgbClr val="000000"/>
            </a:solidFill>
            <a:prstDash val="dash"/>
            <a:miter/>
            <a:headEnd type="none" w="med" len="med"/>
            <a:tailEnd type="none" w="med" len="med"/>
          </a:ln>
        </p:spPr>
        <p:txBody>
          <a:bodyPr>
            <a:spAutoFit/>
          </a:bodyPr>
          <a:p>
            <a:pPr lvl="0" algn="ctr" eaLnBrk="1" hangingPunct="1">
              <a:spcBef>
                <a:spcPct val="50000"/>
              </a:spcBef>
            </a:pPr>
            <a:r>
              <a:rPr lang="zh-CN" altLang="en-US" sz="3200" b="1" dirty="0">
                <a:latin typeface="黑体" panose="02010609060101010101" pitchFamily="49" charset="-122"/>
                <a:ea typeface="黑体" panose="02010609060101010101" pitchFamily="49" charset="-122"/>
              </a:rPr>
              <a:t>国王</a:t>
            </a:r>
            <a:endParaRPr lang="zh-CN" altLang="en-US" sz="3200" b="1" dirty="0">
              <a:latin typeface="黑体" panose="02010609060101010101" pitchFamily="49" charset="-122"/>
              <a:ea typeface="黑体" panose="02010609060101010101" pitchFamily="49" charset="-122"/>
            </a:endParaRPr>
          </a:p>
        </p:txBody>
      </p:sp>
      <p:sp>
        <p:nvSpPr>
          <p:cNvPr id="74757" name="Text Box 6"/>
          <p:cNvSpPr txBox="1"/>
          <p:nvPr/>
        </p:nvSpPr>
        <p:spPr>
          <a:xfrm>
            <a:off x="2566988" y="1370013"/>
            <a:ext cx="3060700" cy="579120"/>
          </a:xfrm>
          <a:prstGeom prst="rect">
            <a:avLst/>
          </a:prstGeom>
          <a:solidFill>
            <a:srgbClr val="FFFF66"/>
          </a:solidFill>
          <a:ln w="38100" cap="flat" cmpd="dbl">
            <a:solidFill>
              <a:srgbClr val="000000"/>
            </a:solidFill>
            <a:prstDash val="dash"/>
            <a:miter/>
            <a:headEnd type="none" w="med" len="med"/>
            <a:tailEnd type="none" w="med" len="med"/>
          </a:ln>
        </p:spPr>
        <p:txBody>
          <a:bodyPr>
            <a:spAutoFit/>
          </a:bodyPr>
          <a:p>
            <a:pPr lvl="0" algn="ctr" eaLnBrk="1" hangingPunct="1">
              <a:spcBef>
                <a:spcPct val="50000"/>
              </a:spcBef>
            </a:pPr>
            <a:r>
              <a:rPr lang="zh-CN" altLang="en-US" sz="3200" b="1" dirty="0">
                <a:latin typeface="黑体" panose="02010609060101010101" pitchFamily="49" charset="-122"/>
                <a:ea typeface="黑体" panose="02010609060101010101" pitchFamily="49" charset="-122"/>
              </a:rPr>
              <a:t>内阁</a:t>
            </a:r>
            <a:r>
              <a:rPr lang="en-US" altLang="zh-CN" sz="3200" b="1" dirty="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首相</a:t>
            </a:r>
            <a:r>
              <a:rPr lang="en-US" altLang="zh-CN" sz="3200" b="1" dirty="0">
                <a:latin typeface="黑体" panose="02010609060101010101" pitchFamily="49" charset="-122"/>
                <a:ea typeface="黑体" panose="02010609060101010101" pitchFamily="49" charset="-122"/>
              </a:rPr>
              <a:t>)</a:t>
            </a:r>
            <a:endParaRPr lang="en-US" altLang="zh-CN" sz="3200" b="1" dirty="0">
              <a:latin typeface="黑体" panose="02010609060101010101" pitchFamily="49" charset="-122"/>
              <a:ea typeface="黑体" panose="02010609060101010101" pitchFamily="49" charset="-122"/>
            </a:endParaRPr>
          </a:p>
        </p:txBody>
      </p:sp>
      <p:sp>
        <p:nvSpPr>
          <p:cNvPr id="74758" name="AutoShape 12"/>
          <p:cNvSpPr/>
          <p:nvPr/>
        </p:nvSpPr>
        <p:spPr>
          <a:xfrm>
            <a:off x="4151313" y="3860800"/>
            <a:ext cx="3384550" cy="576263"/>
          </a:xfrm>
          <a:prstGeom prst="leftRightArrowCallout">
            <a:avLst>
              <a:gd name="adj1" fmla="val 11296"/>
              <a:gd name="adj2" fmla="val 25000"/>
              <a:gd name="adj3" fmla="val 73579"/>
              <a:gd name="adj4" fmla="val 50000"/>
            </a:avLst>
          </a:prstGeom>
          <a:solidFill>
            <a:srgbClr val="FF0000"/>
          </a:solidFill>
          <a:ln w="9525" cap="flat" cmpd="sng">
            <a:solidFill>
              <a:schemeClr val="tx1"/>
            </a:solidFill>
            <a:prstDash val="solid"/>
            <a:miter/>
            <a:headEnd type="none" w="med" len="med"/>
            <a:tailEnd type="none" w="med" len="med"/>
          </a:ln>
        </p:spPr>
        <p:txBody>
          <a:bodyPr wrap="none" anchor="ctr"/>
          <a:p>
            <a:pPr lvl="0" algn="ctr" eaLnBrk="1" hangingPunct="1"/>
            <a:r>
              <a:rPr lang="zh-CN" altLang="en-US" sz="2800" b="1" dirty="0">
                <a:latin typeface="黑体" panose="02010609060101010101" pitchFamily="49" charset="-122"/>
                <a:ea typeface="黑体" panose="02010609060101010101" pitchFamily="49" charset="-122"/>
              </a:rPr>
              <a:t>议会</a:t>
            </a:r>
            <a:endParaRPr lang="zh-CN" altLang="en-US" sz="2800" b="1" dirty="0">
              <a:latin typeface="黑体" panose="02010609060101010101" pitchFamily="49" charset="-122"/>
              <a:ea typeface="黑体" panose="02010609060101010101" pitchFamily="49" charset="-122"/>
            </a:endParaRPr>
          </a:p>
        </p:txBody>
      </p:sp>
      <p:sp>
        <p:nvSpPr>
          <p:cNvPr id="74760" name="Rectangle 8"/>
          <p:cNvSpPr/>
          <p:nvPr/>
        </p:nvSpPr>
        <p:spPr>
          <a:xfrm>
            <a:off x="5880100" y="1154113"/>
            <a:ext cx="1655763" cy="457200"/>
          </a:xfrm>
          <a:prstGeom prst="rect">
            <a:avLst/>
          </a:prstGeom>
          <a:noFill/>
          <a:ln w="25400">
            <a:noFill/>
          </a:ln>
        </p:spPr>
        <p:txBody>
          <a:bodyPr>
            <a:spAutoFit/>
          </a:bodyPr>
          <a:p>
            <a:pPr lvl="0" eaLnBrk="1" hangingPunct="1"/>
            <a:r>
              <a:rPr lang="zh-CN" altLang="en-US" sz="2400" b="1" dirty="0">
                <a:solidFill>
                  <a:srgbClr val="0000FF"/>
                </a:solidFill>
                <a:latin typeface="Arial" panose="020B0604020202020204" pitchFamily="34" charset="0"/>
                <a:ea typeface="楷体_GB2312" pitchFamily="49" charset="-122"/>
              </a:rPr>
              <a:t>形式任命</a:t>
            </a:r>
            <a:endParaRPr lang="zh-CN" altLang="en-US" sz="2400" b="1" dirty="0">
              <a:solidFill>
                <a:srgbClr val="0000FF"/>
              </a:solidFill>
              <a:latin typeface="Arial" panose="020B0604020202020204" pitchFamily="34" charset="0"/>
              <a:ea typeface="楷体_GB2312" pitchFamily="49" charset="-122"/>
            </a:endParaRPr>
          </a:p>
        </p:txBody>
      </p:sp>
      <p:sp>
        <p:nvSpPr>
          <p:cNvPr id="74761" name="Line 9"/>
          <p:cNvSpPr/>
          <p:nvPr/>
        </p:nvSpPr>
        <p:spPr>
          <a:xfrm flipH="1" flipV="1">
            <a:off x="5735638" y="1700213"/>
            <a:ext cx="1584325" cy="0"/>
          </a:xfrm>
          <a:prstGeom prst="line">
            <a:avLst/>
          </a:prstGeom>
          <a:ln w="57150" cap="flat" cmpd="sng">
            <a:solidFill>
              <a:srgbClr val="000000"/>
            </a:solidFill>
            <a:prstDash val="solid"/>
            <a:headEnd type="none" w="med" len="med"/>
            <a:tailEnd type="triangle" w="med" len="med"/>
          </a:ln>
        </p:spPr>
      </p:sp>
      <p:sp>
        <p:nvSpPr>
          <p:cNvPr id="74762" name="Text Box 4"/>
          <p:cNvSpPr txBox="1"/>
          <p:nvPr/>
        </p:nvSpPr>
        <p:spPr>
          <a:xfrm>
            <a:off x="7824788" y="3789363"/>
            <a:ext cx="1416050" cy="579120"/>
          </a:xfrm>
          <a:prstGeom prst="rect">
            <a:avLst/>
          </a:prstGeom>
          <a:solidFill>
            <a:srgbClr val="FFFF66"/>
          </a:solidFill>
          <a:ln w="38100" cap="flat" cmpd="dbl">
            <a:solidFill>
              <a:srgbClr val="000000"/>
            </a:solidFill>
            <a:prstDash val="dash"/>
            <a:miter/>
            <a:headEnd type="none" w="med" len="med"/>
            <a:tailEnd type="none" w="med" len="med"/>
          </a:ln>
        </p:spPr>
        <p:txBody>
          <a:bodyPr>
            <a:spAutoFit/>
          </a:bodyPr>
          <a:p>
            <a:pPr lvl="0" algn="ctr" eaLnBrk="1" hangingPunct="1">
              <a:spcBef>
                <a:spcPct val="50000"/>
              </a:spcBef>
            </a:pPr>
            <a:r>
              <a:rPr lang="zh-CN" altLang="en-US" sz="3200" b="1" dirty="0">
                <a:latin typeface="黑体" panose="02010609060101010101" pitchFamily="49" charset="-122"/>
                <a:ea typeface="黑体" panose="02010609060101010101" pitchFamily="49" charset="-122"/>
              </a:rPr>
              <a:t>上院</a:t>
            </a:r>
            <a:endParaRPr lang="zh-CN" altLang="en-US" sz="3200" b="1" dirty="0">
              <a:latin typeface="黑体" panose="02010609060101010101" pitchFamily="49" charset="-122"/>
              <a:ea typeface="黑体" panose="02010609060101010101" pitchFamily="49" charset="-122"/>
            </a:endParaRPr>
          </a:p>
        </p:txBody>
      </p:sp>
      <p:sp>
        <p:nvSpPr>
          <p:cNvPr id="74763" name="Text Box 5"/>
          <p:cNvSpPr txBox="1"/>
          <p:nvPr/>
        </p:nvSpPr>
        <p:spPr>
          <a:xfrm>
            <a:off x="2784475" y="3889375"/>
            <a:ext cx="1282700" cy="579120"/>
          </a:xfrm>
          <a:prstGeom prst="rect">
            <a:avLst/>
          </a:prstGeom>
          <a:solidFill>
            <a:srgbClr val="FFFF66"/>
          </a:solidFill>
          <a:ln w="38100" cap="flat" cmpd="dbl">
            <a:solidFill>
              <a:srgbClr val="000000"/>
            </a:solidFill>
            <a:prstDash val="dash"/>
            <a:miter/>
            <a:headEnd type="none" w="med" len="med"/>
            <a:tailEnd type="none" w="med" len="med"/>
          </a:ln>
        </p:spPr>
        <p:txBody>
          <a:bodyPr>
            <a:spAutoFit/>
          </a:bodyPr>
          <a:p>
            <a:pPr lvl="0" algn="ctr" eaLnBrk="1" hangingPunct="1">
              <a:spcBef>
                <a:spcPct val="50000"/>
              </a:spcBef>
            </a:pPr>
            <a:r>
              <a:rPr lang="zh-CN" altLang="en-US" sz="3200" b="1" dirty="0">
                <a:latin typeface="黑体" panose="02010609060101010101" pitchFamily="49" charset="-122"/>
                <a:ea typeface="黑体" panose="02010609060101010101" pitchFamily="49" charset="-122"/>
              </a:rPr>
              <a:t>下院</a:t>
            </a:r>
            <a:endParaRPr lang="zh-CN" altLang="en-US" sz="3200" b="1" dirty="0">
              <a:latin typeface="黑体" panose="02010609060101010101" pitchFamily="49" charset="-122"/>
              <a:ea typeface="黑体" panose="02010609060101010101" pitchFamily="49" charset="-122"/>
            </a:endParaRPr>
          </a:p>
        </p:txBody>
      </p:sp>
      <p:sp>
        <p:nvSpPr>
          <p:cNvPr id="74764" name="Text Box 7"/>
          <p:cNvSpPr txBox="1"/>
          <p:nvPr/>
        </p:nvSpPr>
        <p:spPr>
          <a:xfrm>
            <a:off x="7981950" y="5734050"/>
            <a:ext cx="1211263" cy="579120"/>
          </a:xfrm>
          <a:prstGeom prst="rect">
            <a:avLst/>
          </a:prstGeom>
          <a:solidFill>
            <a:srgbClr val="FFFF66"/>
          </a:solidFill>
          <a:ln w="38100" cap="flat" cmpd="dbl">
            <a:solidFill>
              <a:srgbClr val="000000"/>
            </a:solidFill>
            <a:prstDash val="dash"/>
            <a:miter/>
            <a:headEnd type="none" w="med" len="med"/>
            <a:tailEnd type="none" w="med" len="med"/>
          </a:ln>
        </p:spPr>
        <p:txBody>
          <a:bodyPr>
            <a:spAutoFit/>
          </a:bodyPr>
          <a:p>
            <a:pPr lvl="0" algn="ctr" eaLnBrk="1" hangingPunct="1">
              <a:spcBef>
                <a:spcPct val="50000"/>
              </a:spcBef>
            </a:pPr>
            <a:r>
              <a:rPr lang="zh-CN" altLang="en-US" sz="3200" b="1" dirty="0">
                <a:latin typeface="黑体" panose="02010609060101010101" pitchFamily="49" charset="-122"/>
                <a:ea typeface="黑体" panose="02010609060101010101" pitchFamily="49" charset="-122"/>
              </a:rPr>
              <a:t>贵族</a:t>
            </a:r>
            <a:endParaRPr lang="zh-CN" altLang="en-US" sz="3200" b="1" dirty="0">
              <a:latin typeface="黑体" panose="02010609060101010101" pitchFamily="49" charset="-122"/>
              <a:ea typeface="黑体" panose="02010609060101010101" pitchFamily="49" charset="-122"/>
            </a:endParaRPr>
          </a:p>
        </p:txBody>
      </p:sp>
      <p:sp>
        <p:nvSpPr>
          <p:cNvPr id="74766" name="Rectangle 14"/>
          <p:cNvSpPr/>
          <p:nvPr/>
        </p:nvSpPr>
        <p:spPr>
          <a:xfrm>
            <a:off x="8472488" y="2233613"/>
            <a:ext cx="720725" cy="944880"/>
          </a:xfrm>
          <a:prstGeom prst="rect">
            <a:avLst/>
          </a:prstGeom>
          <a:noFill/>
          <a:ln w="25400">
            <a:noFill/>
          </a:ln>
        </p:spPr>
        <p:txBody>
          <a:bodyPr>
            <a:spAutoFit/>
          </a:bodyPr>
          <a:p>
            <a:pPr lvl="0" eaLnBrk="1" hangingPunct="1"/>
            <a:r>
              <a:rPr lang="zh-CN" altLang="en-US" sz="2800" b="1" dirty="0">
                <a:solidFill>
                  <a:srgbClr val="0000FF"/>
                </a:solidFill>
                <a:latin typeface="Arial" panose="020B0604020202020204" pitchFamily="34" charset="0"/>
                <a:ea typeface="楷体_GB2312" pitchFamily="49" charset="-122"/>
              </a:rPr>
              <a:t>任</a:t>
            </a:r>
            <a:endParaRPr lang="zh-CN" altLang="en-US" sz="2800" b="1" dirty="0">
              <a:solidFill>
                <a:srgbClr val="0000FF"/>
              </a:solidFill>
              <a:latin typeface="Arial" panose="020B0604020202020204" pitchFamily="34" charset="0"/>
              <a:ea typeface="楷体_GB2312" pitchFamily="49" charset="-122"/>
            </a:endParaRPr>
          </a:p>
          <a:p>
            <a:pPr lvl="0" eaLnBrk="1" hangingPunct="1"/>
            <a:r>
              <a:rPr lang="zh-CN" altLang="en-US" sz="2800" b="1" dirty="0">
                <a:solidFill>
                  <a:srgbClr val="0000FF"/>
                </a:solidFill>
                <a:latin typeface="Arial" panose="020B0604020202020204" pitchFamily="34" charset="0"/>
                <a:ea typeface="楷体_GB2312" pitchFamily="49" charset="-122"/>
              </a:rPr>
              <a:t>命</a:t>
            </a:r>
            <a:endParaRPr lang="zh-CN" altLang="en-US" sz="2800" b="1" dirty="0">
              <a:solidFill>
                <a:srgbClr val="0000FF"/>
              </a:solidFill>
              <a:latin typeface="Arial" panose="020B0604020202020204" pitchFamily="34" charset="0"/>
              <a:ea typeface="楷体_GB2312" pitchFamily="49" charset="-122"/>
            </a:endParaRPr>
          </a:p>
        </p:txBody>
      </p:sp>
      <p:sp>
        <p:nvSpPr>
          <p:cNvPr id="74767" name="Line 15"/>
          <p:cNvSpPr/>
          <p:nvPr/>
        </p:nvSpPr>
        <p:spPr>
          <a:xfrm flipH="1">
            <a:off x="8328025" y="2205038"/>
            <a:ext cx="0" cy="1295400"/>
          </a:xfrm>
          <a:prstGeom prst="line">
            <a:avLst/>
          </a:prstGeom>
          <a:ln w="57150" cap="flat" cmpd="sng">
            <a:solidFill>
              <a:srgbClr val="000000"/>
            </a:solidFill>
            <a:prstDash val="solid"/>
            <a:headEnd type="none" w="med" len="med"/>
            <a:tailEnd type="triangle" w="med" len="med"/>
          </a:ln>
        </p:spPr>
      </p:sp>
      <p:sp>
        <p:nvSpPr>
          <p:cNvPr id="22540" name="Rectangle 16"/>
          <p:cNvSpPr/>
          <p:nvPr/>
        </p:nvSpPr>
        <p:spPr>
          <a:xfrm rot="10771508" flipH="1">
            <a:off x="8474075" y="5094288"/>
            <a:ext cx="931863" cy="518160"/>
          </a:xfrm>
          <a:prstGeom prst="rect">
            <a:avLst/>
          </a:prstGeom>
          <a:noFill/>
          <a:ln w="25400">
            <a:noFill/>
          </a:ln>
        </p:spPr>
        <p:txBody>
          <a:bodyPr rot="10800000">
            <a:spAutoFit/>
          </a:bodyPr>
          <a:p>
            <a:pPr lvl="0" eaLnBrk="1" hangingPunct="1"/>
            <a:endParaRPr lang="zh-CN" altLang="zh-CN" sz="2800" b="1" dirty="0">
              <a:solidFill>
                <a:srgbClr val="3333FF"/>
              </a:solidFill>
              <a:latin typeface="Arial" panose="020B0604020202020204" pitchFamily="34" charset="0"/>
              <a:ea typeface="楷体_GB2312" pitchFamily="49" charset="-122"/>
            </a:endParaRPr>
          </a:p>
        </p:txBody>
      </p:sp>
      <p:sp>
        <p:nvSpPr>
          <p:cNvPr id="74770" name="Line 18"/>
          <p:cNvSpPr/>
          <p:nvPr/>
        </p:nvSpPr>
        <p:spPr>
          <a:xfrm rot="10771508">
            <a:off x="8328025" y="4437063"/>
            <a:ext cx="0" cy="1152525"/>
          </a:xfrm>
          <a:prstGeom prst="line">
            <a:avLst/>
          </a:prstGeom>
          <a:ln w="57150" cap="flat" cmpd="sng">
            <a:solidFill>
              <a:srgbClr val="000000"/>
            </a:solidFill>
            <a:prstDash val="solid"/>
            <a:headEnd type="none" w="med" len="med"/>
            <a:tailEnd type="triangle" w="med" len="med"/>
          </a:ln>
        </p:spPr>
      </p:sp>
      <p:sp>
        <p:nvSpPr>
          <p:cNvPr id="74771" name="Text Box 19"/>
          <p:cNvSpPr txBox="1"/>
          <p:nvPr/>
        </p:nvSpPr>
        <p:spPr>
          <a:xfrm>
            <a:off x="8474710" y="4579938"/>
            <a:ext cx="694690" cy="865187"/>
          </a:xfrm>
          <a:prstGeom prst="rect">
            <a:avLst/>
          </a:prstGeom>
          <a:noFill/>
          <a:ln w="9525">
            <a:noFill/>
          </a:ln>
        </p:spPr>
        <p:txBody>
          <a:bodyPr vert="eaVert">
            <a:spAutoFit/>
          </a:bodyPr>
          <a:p>
            <a:pPr marL="342900" lvl="0" indent="-342900" eaLnBrk="1" hangingPunct="1">
              <a:lnSpc>
                <a:spcPct val="120000"/>
              </a:lnSpc>
              <a:spcBef>
                <a:spcPct val="50000"/>
              </a:spcBef>
            </a:pPr>
            <a:r>
              <a:rPr lang="zh-CN" altLang="en-US" sz="2800" b="1" dirty="0">
                <a:solidFill>
                  <a:srgbClr val="0000FF"/>
                </a:solidFill>
                <a:latin typeface="Times New Roman" panose="02020603050405020304" pitchFamily="18" charset="0"/>
                <a:ea typeface="楷体_GB2312" pitchFamily="49" charset="-122"/>
              </a:rPr>
              <a:t>世袭</a:t>
            </a:r>
            <a:endParaRPr lang="zh-CN" altLang="en-US" sz="2800" b="1" dirty="0">
              <a:solidFill>
                <a:srgbClr val="0000FF"/>
              </a:solidFill>
              <a:latin typeface="Times New Roman" panose="02020603050405020304" pitchFamily="18" charset="0"/>
              <a:ea typeface="楷体_GB2312" pitchFamily="49" charset="-122"/>
            </a:endParaRPr>
          </a:p>
        </p:txBody>
      </p:sp>
      <p:sp>
        <p:nvSpPr>
          <p:cNvPr id="74772" name="Text Box 7"/>
          <p:cNvSpPr txBox="1"/>
          <p:nvPr/>
        </p:nvSpPr>
        <p:spPr>
          <a:xfrm>
            <a:off x="2711450" y="5689600"/>
            <a:ext cx="1211263" cy="579120"/>
          </a:xfrm>
          <a:prstGeom prst="rect">
            <a:avLst/>
          </a:prstGeom>
          <a:solidFill>
            <a:srgbClr val="FFFF66"/>
          </a:solidFill>
          <a:ln w="38100" cap="flat" cmpd="dbl">
            <a:solidFill>
              <a:srgbClr val="000000"/>
            </a:solidFill>
            <a:prstDash val="dash"/>
            <a:miter/>
            <a:headEnd type="none" w="med" len="med"/>
            <a:tailEnd type="none" w="med" len="med"/>
          </a:ln>
        </p:spPr>
        <p:txBody>
          <a:bodyPr>
            <a:spAutoFit/>
          </a:bodyPr>
          <a:p>
            <a:pPr lvl="0" algn="ctr" eaLnBrk="1" hangingPunct="1">
              <a:spcBef>
                <a:spcPct val="50000"/>
              </a:spcBef>
            </a:pPr>
            <a:r>
              <a:rPr lang="zh-CN" altLang="en-US" sz="3200" b="1" dirty="0">
                <a:latin typeface="黑体" panose="02010609060101010101" pitchFamily="49" charset="-122"/>
                <a:ea typeface="黑体" panose="02010609060101010101" pitchFamily="49" charset="-122"/>
              </a:rPr>
              <a:t>选民</a:t>
            </a:r>
            <a:endParaRPr lang="zh-CN" altLang="en-US" sz="3200" b="1" dirty="0">
              <a:latin typeface="黑体" panose="02010609060101010101" pitchFamily="49" charset="-122"/>
              <a:ea typeface="黑体" panose="02010609060101010101" pitchFamily="49" charset="-122"/>
            </a:endParaRPr>
          </a:p>
        </p:txBody>
      </p:sp>
      <p:sp>
        <p:nvSpPr>
          <p:cNvPr id="74774" name="Line 22"/>
          <p:cNvSpPr/>
          <p:nvPr/>
        </p:nvSpPr>
        <p:spPr>
          <a:xfrm rot="10771508">
            <a:off x="3287713" y="4537075"/>
            <a:ext cx="0" cy="1152525"/>
          </a:xfrm>
          <a:prstGeom prst="line">
            <a:avLst/>
          </a:prstGeom>
          <a:ln w="57150" cap="flat" cmpd="sng">
            <a:solidFill>
              <a:srgbClr val="000000"/>
            </a:solidFill>
            <a:prstDash val="solid"/>
            <a:headEnd type="none" w="med" len="med"/>
            <a:tailEnd type="triangle" w="med" len="med"/>
          </a:ln>
        </p:spPr>
      </p:sp>
      <p:sp>
        <p:nvSpPr>
          <p:cNvPr id="74775" name="Text Box 23"/>
          <p:cNvSpPr txBox="1"/>
          <p:nvPr/>
        </p:nvSpPr>
        <p:spPr>
          <a:xfrm>
            <a:off x="3289935" y="4754563"/>
            <a:ext cx="694690" cy="865187"/>
          </a:xfrm>
          <a:prstGeom prst="rect">
            <a:avLst/>
          </a:prstGeom>
          <a:noFill/>
          <a:ln w="9525">
            <a:noFill/>
          </a:ln>
        </p:spPr>
        <p:txBody>
          <a:bodyPr vert="eaVert">
            <a:spAutoFit/>
          </a:bodyPr>
          <a:p>
            <a:pPr marL="342900" lvl="0" indent="-342900" eaLnBrk="1" hangingPunct="1">
              <a:lnSpc>
                <a:spcPct val="120000"/>
              </a:lnSpc>
              <a:spcBef>
                <a:spcPct val="50000"/>
              </a:spcBef>
            </a:pPr>
            <a:r>
              <a:rPr lang="zh-CN" altLang="en-US" sz="2800" b="1" dirty="0">
                <a:solidFill>
                  <a:srgbClr val="0000FF"/>
                </a:solidFill>
                <a:latin typeface="Times New Roman" panose="02020603050405020304" pitchFamily="18" charset="0"/>
                <a:ea typeface="楷体_GB2312" pitchFamily="49" charset="-122"/>
              </a:rPr>
              <a:t>选举</a:t>
            </a:r>
            <a:endParaRPr lang="zh-CN" altLang="en-US" sz="2800" b="1" dirty="0">
              <a:solidFill>
                <a:srgbClr val="0000FF"/>
              </a:solidFill>
              <a:latin typeface="Times New Roman" panose="02020603050405020304" pitchFamily="18" charset="0"/>
              <a:ea typeface="楷体_GB2312" pitchFamily="49" charset="-122"/>
            </a:endParaRPr>
          </a:p>
        </p:txBody>
      </p:sp>
      <p:sp>
        <p:nvSpPr>
          <p:cNvPr id="74777" name="Rectangle 25"/>
          <p:cNvSpPr/>
          <p:nvPr/>
        </p:nvSpPr>
        <p:spPr>
          <a:xfrm>
            <a:off x="3432175" y="2305050"/>
            <a:ext cx="647700" cy="1371600"/>
          </a:xfrm>
          <a:prstGeom prst="rect">
            <a:avLst/>
          </a:prstGeom>
          <a:noFill/>
          <a:ln w="25400">
            <a:noFill/>
          </a:ln>
        </p:spPr>
        <p:txBody>
          <a:bodyPr>
            <a:spAutoFit/>
          </a:bodyPr>
          <a:p>
            <a:pPr lvl="0" eaLnBrk="1" hangingPunct="1"/>
            <a:r>
              <a:rPr lang="zh-CN" altLang="en-US" sz="2800" b="1" dirty="0">
                <a:latin typeface="Arial" panose="020B0604020202020204" pitchFamily="34" charset="0"/>
                <a:ea typeface="楷体_GB2312" pitchFamily="49" charset="-122"/>
              </a:rPr>
              <a:t>多</a:t>
            </a:r>
            <a:endParaRPr lang="zh-CN" altLang="en-US" sz="2800" b="1" dirty="0">
              <a:latin typeface="Arial" panose="020B0604020202020204" pitchFamily="34" charset="0"/>
              <a:ea typeface="楷体_GB2312" pitchFamily="49" charset="-122"/>
            </a:endParaRPr>
          </a:p>
          <a:p>
            <a:pPr lvl="0" eaLnBrk="1" hangingPunct="1"/>
            <a:r>
              <a:rPr lang="zh-CN" altLang="en-US" sz="2800" b="1" dirty="0">
                <a:latin typeface="Arial" panose="020B0604020202020204" pitchFamily="34" charset="0"/>
                <a:ea typeface="楷体_GB2312" pitchFamily="49" charset="-122"/>
              </a:rPr>
              <a:t>数</a:t>
            </a:r>
            <a:endParaRPr lang="zh-CN" altLang="en-US" sz="2800" b="1" dirty="0">
              <a:latin typeface="Arial" panose="020B0604020202020204" pitchFamily="34" charset="0"/>
              <a:ea typeface="楷体_GB2312" pitchFamily="49" charset="-122"/>
            </a:endParaRPr>
          </a:p>
          <a:p>
            <a:pPr lvl="0" eaLnBrk="1" hangingPunct="1"/>
            <a:r>
              <a:rPr lang="zh-CN" altLang="en-US" sz="2800" b="1" dirty="0">
                <a:latin typeface="Arial" panose="020B0604020202020204" pitchFamily="34" charset="0"/>
                <a:ea typeface="楷体_GB2312" pitchFamily="49" charset="-122"/>
              </a:rPr>
              <a:t>党</a:t>
            </a:r>
            <a:endParaRPr lang="zh-CN" altLang="en-US" sz="2800" b="1" dirty="0">
              <a:latin typeface="Arial" panose="020B0604020202020204" pitchFamily="34" charset="0"/>
              <a:ea typeface="楷体_GB2312" pitchFamily="49" charset="-122"/>
            </a:endParaRPr>
          </a:p>
        </p:txBody>
      </p:sp>
      <p:sp>
        <p:nvSpPr>
          <p:cNvPr id="74778" name="Rectangle 26"/>
          <p:cNvSpPr/>
          <p:nvPr/>
        </p:nvSpPr>
        <p:spPr>
          <a:xfrm>
            <a:off x="2711450" y="2447925"/>
            <a:ext cx="647700" cy="944880"/>
          </a:xfrm>
          <a:prstGeom prst="rect">
            <a:avLst/>
          </a:prstGeom>
          <a:noFill/>
          <a:ln w="25400">
            <a:noFill/>
          </a:ln>
        </p:spPr>
        <p:txBody>
          <a:bodyPr>
            <a:spAutoFit/>
          </a:bodyPr>
          <a:p>
            <a:pPr lvl="0" eaLnBrk="1" hangingPunct="1"/>
            <a:r>
              <a:rPr lang="zh-CN" altLang="en-US" sz="2800" b="1" dirty="0">
                <a:solidFill>
                  <a:srgbClr val="000099"/>
                </a:solidFill>
                <a:latin typeface="Arial" panose="020B0604020202020204" pitchFamily="34" charset="0"/>
                <a:ea typeface="楷体_GB2312" pitchFamily="49" charset="-122"/>
              </a:rPr>
              <a:t>组 </a:t>
            </a:r>
            <a:endParaRPr lang="zh-CN" altLang="en-US" sz="2800" b="1" dirty="0">
              <a:solidFill>
                <a:srgbClr val="000099"/>
              </a:solidFill>
              <a:latin typeface="Arial" panose="020B0604020202020204" pitchFamily="34" charset="0"/>
              <a:ea typeface="楷体_GB2312" pitchFamily="49" charset="-122"/>
            </a:endParaRPr>
          </a:p>
          <a:p>
            <a:pPr lvl="0" eaLnBrk="1" hangingPunct="1"/>
            <a:r>
              <a:rPr lang="zh-CN" altLang="en-US" sz="2800" b="1" dirty="0">
                <a:solidFill>
                  <a:srgbClr val="000099"/>
                </a:solidFill>
                <a:latin typeface="Arial" panose="020B0604020202020204" pitchFamily="34" charset="0"/>
                <a:ea typeface="楷体_GB2312" pitchFamily="49" charset="-122"/>
              </a:rPr>
              <a:t>阁</a:t>
            </a:r>
            <a:endParaRPr lang="zh-CN" altLang="en-US" sz="2800" b="1" dirty="0">
              <a:solidFill>
                <a:srgbClr val="000099"/>
              </a:solidFill>
              <a:latin typeface="Arial" panose="020B0604020202020204" pitchFamily="34" charset="0"/>
              <a:ea typeface="楷体_GB2312" pitchFamily="49" charset="-122"/>
            </a:endParaRPr>
          </a:p>
        </p:txBody>
      </p:sp>
      <p:sp>
        <p:nvSpPr>
          <p:cNvPr id="74779" name="Line 27"/>
          <p:cNvSpPr/>
          <p:nvPr/>
        </p:nvSpPr>
        <p:spPr>
          <a:xfrm flipH="1" flipV="1">
            <a:off x="3359150" y="2305050"/>
            <a:ext cx="0" cy="1223963"/>
          </a:xfrm>
          <a:prstGeom prst="line">
            <a:avLst/>
          </a:prstGeom>
          <a:ln w="57150" cap="flat" cmpd="sng">
            <a:solidFill>
              <a:srgbClr val="000000"/>
            </a:solidFill>
            <a:prstDash val="solid"/>
            <a:headEnd type="none" w="med" len="med"/>
            <a:tailEnd type="triangle" w="med" len="med"/>
          </a:ln>
        </p:spPr>
      </p:sp>
      <p:sp>
        <p:nvSpPr>
          <p:cNvPr id="74780" name="Text Box 28"/>
          <p:cNvSpPr txBox="1"/>
          <p:nvPr/>
        </p:nvSpPr>
        <p:spPr>
          <a:xfrm>
            <a:off x="4511675" y="4508500"/>
            <a:ext cx="2951163" cy="1773555"/>
          </a:xfrm>
          <a:prstGeom prst="rect">
            <a:avLst/>
          </a:prstGeom>
          <a:noFill/>
          <a:ln w="9525">
            <a:noFill/>
          </a:ln>
        </p:spPr>
        <p:txBody>
          <a:bodyPr>
            <a:spAutoFit/>
          </a:bodyPr>
          <a:p>
            <a:pPr marL="342900" lvl="0" indent="-342900" algn="ctr" eaLnBrk="1" hangingPunct="1">
              <a:lnSpc>
                <a:spcPct val="120000"/>
              </a:lnSpc>
              <a:spcBef>
                <a:spcPct val="50000"/>
              </a:spcBef>
            </a:pPr>
            <a:r>
              <a:rPr lang="zh-CN" altLang="en-US" sz="2400" b="1" dirty="0">
                <a:solidFill>
                  <a:srgbClr val="FF3300"/>
                </a:solidFill>
                <a:latin typeface="Times New Roman" panose="02020603050405020304" pitchFamily="18" charset="0"/>
                <a:ea typeface="黑体" panose="02010609060101010101" pitchFamily="49" charset="-122"/>
              </a:rPr>
              <a:t>立法权</a:t>
            </a:r>
            <a:r>
              <a:rPr lang="en-US" altLang="zh-CN" sz="2400" b="1" dirty="0">
                <a:solidFill>
                  <a:srgbClr val="FF3300"/>
                </a:solidFill>
                <a:latin typeface="Times New Roman" panose="02020603050405020304" pitchFamily="18" charset="0"/>
                <a:ea typeface="黑体" panose="02010609060101010101" pitchFamily="49" charset="-122"/>
              </a:rPr>
              <a:t>——</a:t>
            </a:r>
            <a:r>
              <a:rPr lang="zh-CN" altLang="en-US" sz="2400" b="1" dirty="0">
                <a:solidFill>
                  <a:srgbClr val="FF3300"/>
                </a:solidFill>
                <a:latin typeface="Times New Roman" panose="02020603050405020304" pitchFamily="18" charset="0"/>
                <a:ea typeface="黑体" panose="02010609060101010101" pitchFamily="49" charset="-122"/>
              </a:rPr>
              <a:t>司法权</a:t>
            </a:r>
            <a:endParaRPr lang="zh-CN" altLang="en-US" sz="2400" b="1" dirty="0">
              <a:solidFill>
                <a:srgbClr val="FF3300"/>
              </a:solidFill>
              <a:latin typeface="Times New Roman" panose="02020603050405020304" pitchFamily="18" charset="0"/>
              <a:ea typeface="黑体" panose="02010609060101010101" pitchFamily="49" charset="-122"/>
            </a:endParaRPr>
          </a:p>
          <a:p>
            <a:pPr marL="342900" lvl="0" indent="-342900" algn="ctr" eaLnBrk="1" hangingPunct="1">
              <a:lnSpc>
                <a:spcPct val="120000"/>
              </a:lnSpc>
              <a:spcBef>
                <a:spcPct val="50000"/>
              </a:spcBef>
            </a:pPr>
            <a:r>
              <a:rPr lang="zh-CN" altLang="en-US" sz="2400" b="1" dirty="0">
                <a:solidFill>
                  <a:srgbClr val="FF3300"/>
                </a:solidFill>
                <a:latin typeface="Times New Roman" panose="02020603050405020304" pitchFamily="18" charset="0"/>
                <a:ea typeface="黑体" panose="02010609060101010101" pitchFamily="49" charset="-122"/>
              </a:rPr>
              <a:t>行政监督权</a:t>
            </a:r>
            <a:endParaRPr lang="zh-CN" altLang="en-US" sz="2400" b="1" dirty="0">
              <a:solidFill>
                <a:srgbClr val="FF3300"/>
              </a:solidFill>
              <a:latin typeface="Times New Roman" panose="02020603050405020304" pitchFamily="18" charset="0"/>
              <a:ea typeface="黑体" panose="02010609060101010101" pitchFamily="49" charset="-122"/>
            </a:endParaRPr>
          </a:p>
          <a:p>
            <a:pPr marL="342900" lvl="0" indent="-342900" algn="ctr" eaLnBrk="1" hangingPunct="1">
              <a:lnSpc>
                <a:spcPct val="120000"/>
              </a:lnSpc>
              <a:spcBef>
                <a:spcPct val="50000"/>
              </a:spcBef>
            </a:pPr>
            <a:r>
              <a:rPr lang="zh-CN" altLang="en-US" sz="2400" b="1" dirty="0">
                <a:solidFill>
                  <a:srgbClr val="FF3300"/>
                </a:solidFill>
                <a:latin typeface="Times New Roman" panose="02020603050405020304" pitchFamily="18" charset="0"/>
                <a:ea typeface="黑体" panose="02010609060101010101" pitchFamily="49" charset="-122"/>
              </a:rPr>
              <a:t>财政权</a:t>
            </a:r>
            <a:endParaRPr lang="zh-CN" altLang="en-US" sz="2400" b="1" dirty="0">
              <a:solidFill>
                <a:srgbClr val="FF3300"/>
              </a:solidFill>
              <a:latin typeface="Times New Roman" panose="02020603050405020304" pitchFamily="18" charset="0"/>
              <a:ea typeface="黑体" panose="02010609060101010101" pitchFamily="49" charset="-122"/>
            </a:endParaRPr>
          </a:p>
        </p:txBody>
      </p:sp>
      <p:sp>
        <p:nvSpPr>
          <p:cNvPr id="74781" name="Text Box 29"/>
          <p:cNvSpPr txBox="1"/>
          <p:nvPr/>
        </p:nvSpPr>
        <p:spPr>
          <a:xfrm>
            <a:off x="2282825" y="836613"/>
            <a:ext cx="3741738" cy="530225"/>
          </a:xfrm>
          <a:prstGeom prst="rect">
            <a:avLst/>
          </a:prstGeom>
          <a:noFill/>
          <a:ln w="9525">
            <a:noFill/>
          </a:ln>
        </p:spPr>
        <p:txBody>
          <a:bodyPr>
            <a:spAutoFit/>
          </a:bodyPr>
          <a:p>
            <a:pPr marL="342900" lvl="0" indent="-342900" algn="ctr" eaLnBrk="1" hangingPunct="1">
              <a:lnSpc>
                <a:spcPct val="120000"/>
              </a:lnSpc>
              <a:spcBef>
                <a:spcPct val="50000"/>
              </a:spcBef>
            </a:pPr>
            <a:r>
              <a:rPr lang="zh-CN" altLang="en-US" sz="2400" b="1" dirty="0">
                <a:solidFill>
                  <a:srgbClr val="FF3300"/>
                </a:solidFill>
                <a:latin typeface="Times New Roman" panose="02020603050405020304" pitchFamily="18" charset="0"/>
                <a:ea typeface="黑体" panose="02010609060101010101" pitchFamily="49" charset="-122"/>
              </a:rPr>
              <a:t>行政权</a:t>
            </a:r>
            <a:endParaRPr lang="zh-CN" altLang="en-US" sz="2400" b="1" dirty="0">
              <a:solidFill>
                <a:srgbClr val="FF3300"/>
              </a:solidFill>
              <a:latin typeface="Times New Roman" panose="02020603050405020304" pitchFamily="18" charset="0"/>
              <a:ea typeface="黑体" panose="02010609060101010101" pitchFamily="49" charset="-122"/>
            </a:endParaRPr>
          </a:p>
        </p:txBody>
      </p:sp>
      <p:sp>
        <p:nvSpPr>
          <p:cNvPr id="74782" name="Text Box 30"/>
          <p:cNvSpPr txBox="1"/>
          <p:nvPr/>
        </p:nvSpPr>
        <p:spPr>
          <a:xfrm>
            <a:off x="6959600" y="738188"/>
            <a:ext cx="2951163" cy="530225"/>
          </a:xfrm>
          <a:prstGeom prst="rect">
            <a:avLst/>
          </a:prstGeom>
          <a:noFill/>
          <a:ln w="9525">
            <a:noFill/>
          </a:ln>
        </p:spPr>
        <p:txBody>
          <a:bodyPr>
            <a:spAutoFit/>
          </a:bodyPr>
          <a:p>
            <a:pPr marL="342900" lvl="0" indent="-342900" algn="ctr" eaLnBrk="1" hangingPunct="1">
              <a:lnSpc>
                <a:spcPct val="120000"/>
              </a:lnSpc>
              <a:spcBef>
                <a:spcPct val="50000"/>
              </a:spcBef>
            </a:pPr>
            <a:r>
              <a:rPr lang="zh-CN" altLang="en-US" sz="2400" b="1" dirty="0">
                <a:solidFill>
                  <a:srgbClr val="FF3300"/>
                </a:solidFill>
                <a:latin typeface="Times New Roman" panose="02020603050405020304" pitchFamily="18" charset="0"/>
                <a:ea typeface="黑体" panose="02010609060101010101" pitchFamily="49" charset="-122"/>
              </a:rPr>
              <a:t>国家元首</a:t>
            </a:r>
            <a:endParaRPr lang="zh-CN" altLang="en-US" sz="2400" b="1" dirty="0">
              <a:solidFill>
                <a:srgbClr val="FF3300"/>
              </a:solidFill>
              <a:latin typeface="Times New Roman" panose="02020603050405020304" pitchFamily="18" charset="0"/>
              <a:ea typeface="黑体" panose="02010609060101010101" pitchFamily="49" charset="-122"/>
            </a:endParaRPr>
          </a:p>
        </p:txBody>
      </p:sp>
      <p:sp>
        <p:nvSpPr>
          <p:cNvPr id="74784" name="Rectangle 32"/>
          <p:cNvSpPr/>
          <p:nvPr/>
        </p:nvSpPr>
        <p:spPr>
          <a:xfrm>
            <a:off x="4584700" y="2162175"/>
            <a:ext cx="720725" cy="1554480"/>
          </a:xfrm>
          <a:prstGeom prst="rect">
            <a:avLst/>
          </a:prstGeom>
          <a:noFill/>
          <a:ln w="25400">
            <a:noFill/>
          </a:ln>
        </p:spPr>
        <p:txBody>
          <a:bodyPr>
            <a:spAutoFit/>
          </a:bodyPr>
          <a:p>
            <a:pPr lvl="0" eaLnBrk="1" hangingPunct="1"/>
            <a:r>
              <a:rPr lang="zh-CN" altLang="en-US" sz="2400" b="1" dirty="0">
                <a:latin typeface="Arial" panose="020B0604020202020204" pitchFamily="34" charset="0"/>
                <a:ea typeface="楷体_GB2312" pitchFamily="49" charset="-122"/>
              </a:rPr>
              <a:t>集体负</a:t>
            </a:r>
            <a:endParaRPr lang="zh-CN" altLang="en-US" sz="2400" b="1" dirty="0">
              <a:latin typeface="Arial" panose="020B0604020202020204" pitchFamily="34" charset="0"/>
              <a:ea typeface="楷体_GB2312" pitchFamily="49" charset="-122"/>
            </a:endParaRPr>
          </a:p>
          <a:p>
            <a:pPr lvl="0" eaLnBrk="1" hangingPunct="1"/>
            <a:r>
              <a:rPr lang="zh-CN" altLang="en-US" sz="2400" b="1" dirty="0">
                <a:latin typeface="Arial" panose="020B0604020202020204" pitchFamily="34" charset="0"/>
                <a:ea typeface="楷体_GB2312" pitchFamily="49" charset="-122"/>
              </a:rPr>
              <a:t>责</a:t>
            </a:r>
            <a:endParaRPr lang="zh-CN" altLang="en-US" sz="2400" b="1" dirty="0">
              <a:latin typeface="Arial" panose="020B0604020202020204" pitchFamily="34" charset="0"/>
              <a:ea typeface="楷体_GB2312" pitchFamily="49" charset="-122"/>
            </a:endParaRPr>
          </a:p>
        </p:txBody>
      </p:sp>
      <p:sp>
        <p:nvSpPr>
          <p:cNvPr id="74785" name="Line 33"/>
          <p:cNvSpPr/>
          <p:nvPr/>
        </p:nvSpPr>
        <p:spPr>
          <a:xfrm flipH="1">
            <a:off x="5160963" y="2378075"/>
            <a:ext cx="0" cy="1295400"/>
          </a:xfrm>
          <a:prstGeom prst="line">
            <a:avLst/>
          </a:prstGeom>
          <a:ln w="57150" cap="flat" cmpd="sng">
            <a:solidFill>
              <a:srgbClr val="000000"/>
            </a:solidFill>
            <a:prstDash val="solid"/>
            <a:headEnd type="none" w="med" len="med"/>
            <a:tailEnd type="triangle" w="med" len="med"/>
          </a:ln>
        </p:spPr>
      </p:sp>
      <p:sp>
        <p:nvSpPr>
          <p:cNvPr id="74787" name="Rectangle 35"/>
          <p:cNvSpPr/>
          <p:nvPr/>
        </p:nvSpPr>
        <p:spPr>
          <a:xfrm>
            <a:off x="5376863" y="2089150"/>
            <a:ext cx="720725" cy="1554480"/>
          </a:xfrm>
          <a:prstGeom prst="rect">
            <a:avLst/>
          </a:prstGeom>
          <a:noFill/>
          <a:ln w="25400">
            <a:noFill/>
          </a:ln>
        </p:spPr>
        <p:txBody>
          <a:bodyPr>
            <a:spAutoFit/>
          </a:bodyPr>
          <a:p>
            <a:pPr lvl="0" eaLnBrk="1" hangingPunct="1"/>
            <a:r>
              <a:rPr lang="zh-CN" altLang="en-US" sz="2400" b="1" dirty="0">
                <a:latin typeface="Arial" panose="020B0604020202020204" pitchFamily="34" charset="0"/>
                <a:ea typeface="楷体_GB2312" pitchFamily="49" charset="-122"/>
              </a:rPr>
              <a:t>行政监</a:t>
            </a:r>
            <a:endParaRPr lang="zh-CN" altLang="en-US" sz="2400" b="1" dirty="0">
              <a:latin typeface="Arial" panose="020B0604020202020204" pitchFamily="34" charset="0"/>
              <a:ea typeface="楷体_GB2312" pitchFamily="49" charset="-122"/>
            </a:endParaRPr>
          </a:p>
          <a:p>
            <a:pPr lvl="0" eaLnBrk="1" hangingPunct="1"/>
            <a:r>
              <a:rPr lang="zh-CN" altLang="en-US" sz="2400" b="1" dirty="0">
                <a:latin typeface="Arial" panose="020B0604020202020204" pitchFamily="34" charset="0"/>
                <a:ea typeface="楷体_GB2312" pitchFamily="49" charset="-122"/>
              </a:rPr>
              <a:t>督</a:t>
            </a:r>
            <a:endParaRPr lang="zh-CN" altLang="en-US" sz="2400" b="1" dirty="0">
              <a:latin typeface="Arial" panose="020B0604020202020204" pitchFamily="34" charset="0"/>
              <a:ea typeface="楷体_GB2312" pitchFamily="49" charset="-122"/>
            </a:endParaRPr>
          </a:p>
        </p:txBody>
      </p:sp>
      <p:sp>
        <p:nvSpPr>
          <p:cNvPr id="74788" name="Line 36"/>
          <p:cNvSpPr/>
          <p:nvPr/>
        </p:nvSpPr>
        <p:spPr>
          <a:xfrm flipH="1" flipV="1">
            <a:off x="5303838" y="2378075"/>
            <a:ext cx="0" cy="1223963"/>
          </a:xfrm>
          <a:prstGeom prst="line">
            <a:avLst/>
          </a:prstGeom>
          <a:ln w="57150" cap="flat" cmpd="sng">
            <a:solidFill>
              <a:srgbClr val="000000"/>
            </a:solidFill>
            <a:prstDash val="solid"/>
            <a:headEnd type="none" w="med" len="med"/>
            <a:tailEnd type="triangle" w="med" len="med"/>
          </a:ln>
        </p:spPr>
      </p:sp>
      <p:sp>
        <p:nvSpPr>
          <p:cNvPr id="22556" name="Text Box 39"/>
          <p:cNvSpPr txBox="1"/>
          <p:nvPr/>
        </p:nvSpPr>
        <p:spPr>
          <a:xfrm>
            <a:off x="4078288" y="112713"/>
            <a:ext cx="6121400" cy="579120"/>
          </a:xfrm>
          <a:prstGeom prst="rect">
            <a:avLst/>
          </a:prstGeom>
          <a:noFill/>
          <a:ln w="9525">
            <a:noFill/>
          </a:ln>
        </p:spPr>
        <p:txBody>
          <a:bodyPr>
            <a:spAutoFit/>
          </a:bodyPr>
          <a:p>
            <a:pPr lvl="0" eaLnBrk="1" hangingPunct="1"/>
            <a:r>
              <a:rPr lang="zh-CN" altLang="en-US" sz="3200" b="1" dirty="0">
                <a:solidFill>
                  <a:schemeClr val="tx1"/>
                </a:solidFill>
                <a:latin typeface="黑体" panose="02010609060101010101" pitchFamily="49" charset="-122"/>
                <a:ea typeface="黑体" panose="02010609060101010101" pitchFamily="49" charset="-122"/>
              </a:rPr>
              <a:t>英国代议制运行模式   </a:t>
            </a:r>
            <a:endParaRPr lang="zh-CN" altLang="en-US" sz="3200" b="1" dirty="0">
              <a:solidFill>
                <a:schemeClr val="tx1"/>
              </a:solidFill>
              <a:latin typeface="黑体" panose="02010609060101010101" pitchFamily="49" charset="-122"/>
              <a:ea typeface="黑体" panose="02010609060101010101" pitchFamily="49" charset="-122"/>
            </a:endParaRPr>
          </a:p>
        </p:txBody>
      </p:sp>
      <p:sp>
        <p:nvSpPr>
          <p:cNvPr id="74792" name="Text Box 40"/>
          <p:cNvSpPr txBox="1"/>
          <p:nvPr/>
        </p:nvSpPr>
        <p:spPr>
          <a:xfrm>
            <a:off x="1562100" y="6237288"/>
            <a:ext cx="3741738" cy="530225"/>
          </a:xfrm>
          <a:prstGeom prst="rect">
            <a:avLst/>
          </a:prstGeom>
          <a:noFill/>
          <a:ln w="9525">
            <a:noFill/>
          </a:ln>
        </p:spPr>
        <p:txBody>
          <a:bodyPr>
            <a:spAutoFit/>
          </a:bodyPr>
          <a:p>
            <a:pPr marL="342900" lvl="0" indent="-342900" algn="ctr" eaLnBrk="1" hangingPunct="1">
              <a:lnSpc>
                <a:spcPct val="120000"/>
              </a:lnSpc>
              <a:spcBef>
                <a:spcPct val="50000"/>
              </a:spcBef>
            </a:pPr>
            <a:r>
              <a:rPr lang="zh-CN" altLang="en-US" sz="2400" b="1" dirty="0">
                <a:solidFill>
                  <a:srgbClr val="FF3300"/>
                </a:solidFill>
                <a:latin typeface="Times New Roman" panose="02020603050405020304" pitchFamily="18" charset="0"/>
                <a:ea typeface="黑体" panose="02010609060101010101" pitchFamily="49" charset="-122"/>
              </a:rPr>
              <a:t>选举权与被选举权</a:t>
            </a:r>
            <a:endParaRPr lang="zh-CN" altLang="en-US" sz="2400" b="1" dirty="0">
              <a:solidFill>
                <a:srgbClr val="FF3300"/>
              </a:solidFill>
              <a:latin typeface="Times New Roman" panose="02020603050405020304" pitchFamily="18" charset="0"/>
              <a:ea typeface="黑体" panose="02010609060101010101" pitchFamily="49" charset="-122"/>
            </a:endParaRPr>
          </a:p>
        </p:txBody>
      </p:sp>
      <p:sp>
        <p:nvSpPr>
          <p:cNvPr id="74795" name="Text Box 43"/>
          <p:cNvSpPr txBox="1"/>
          <p:nvPr/>
        </p:nvSpPr>
        <p:spPr>
          <a:xfrm>
            <a:off x="9602153" y="1077913"/>
            <a:ext cx="670560" cy="5738495"/>
          </a:xfrm>
          <a:prstGeom prst="rect">
            <a:avLst/>
          </a:prstGeom>
          <a:noFill/>
          <a:ln w="9525">
            <a:noFill/>
          </a:ln>
        </p:spPr>
        <p:txBody>
          <a:bodyPr vert="eaVert" wrap="none">
            <a:spAutoFit/>
          </a:bodyPr>
          <a:p>
            <a:pPr lvl="0" eaLnBrk="1" hangingPunct="1"/>
            <a:r>
              <a:rPr lang="zh-CN" altLang="en-US" sz="3200" b="1" dirty="0">
                <a:latin typeface="Arial" panose="020B0604020202020204" pitchFamily="34" charset="0"/>
                <a:ea typeface="黑体" panose="02010609060101010101" pitchFamily="49" charset="-122"/>
              </a:rPr>
              <a:t>读图：英国代议制有何特点？   </a:t>
            </a:r>
            <a:endParaRPr lang="zh-CN" altLang="en-US" sz="3200" b="1" dirty="0">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772"/>
                                        </p:tgtEl>
                                        <p:attrNameLst>
                                          <p:attrName>style.visibility</p:attrName>
                                        </p:attrNameLst>
                                      </p:cBhvr>
                                      <p:to>
                                        <p:strVal val="visible"/>
                                      </p:to>
                                    </p:set>
                                    <p:animEffect transition="in" filter="box(in)">
                                      <p:cBhvr>
                                        <p:cTn id="7" dur="500"/>
                                        <p:tgtEl>
                                          <p:spTgt spid="7477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4758"/>
                                        </p:tgtEl>
                                        <p:attrNameLst>
                                          <p:attrName>style.visibility</p:attrName>
                                        </p:attrNameLst>
                                      </p:cBhvr>
                                      <p:to>
                                        <p:strVal val="visible"/>
                                      </p:to>
                                    </p:set>
                                    <p:animEffect transition="in" filter="box(in)">
                                      <p:cBhvr>
                                        <p:cTn id="12" dur="500"/>
                                        <p:tgtEl>
                                          <p:spTgt spid="7475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4757"/>
                                        </p:tgtEl>
                                        <p:attrNameLst>
                                          <p:attrName>style.visibility</p:attrName>
                                        </p:attrNameLst>
                                      </p:cBhvr>
                                      <p:to>
                                        <p:strVal val="visible"/>
                                      </p:to>
                                    </p:set>
                                    <p:animEffect transition="in" filter="box(in)">
                                      <p:cBhvr>
                                        <p:cTn id="17" dur="500"/>
                                        <p:tgtEl>
                                          <p:spTgt spid="7475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4756"/>
                                        </p:tgtEl>
                                        <p:attrNameLst>
                                          <p:attrName>style.visibility</p:attrName>
                                        </p:attrNameLst>
                                      </p:cBhvr>
                                      <p:to>
                                        <p:strVal val="visible"/>
                                      </p:to>
                                    </p:set>
                                    <p:animEffect transition="in" filter="box(in)">
                                      <p:cBhvr>
                                        <p:cTn id="22" dur="500"/>
                                        <p:tgtEl>
                                          <p:spTgt spid="7475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4792"/>
                                        </p:tgtEl>
                                        <p:attrNameLst>
                                          <p:attrName>style.visibility</p:attrName>
                                        </p:attrNameLst>
                                      </p:cBhvr>
                                      <p:to>
                                        <p:strVal val="visible"/>
                                      </p:to>
                                    </p:set>
                                    <p:animEffect transition="in" filter="slide(fromBottom)">
                                      <p:cBhvr>
                                        <p:cTn id="27" dur="500"/>
                                        <p:tgtEl>
                                          <p:spTgt spid="7479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4780"/>
                                        </p:tgtEl>
                                        <p:attrNameLst>
                                          <p:attrName>style.visibility</p:attrName>
                                        </p:attrNameLst>
                                      </p:cBhvr>
                                      <p:to>
                                        <p:strVal val="visible"/>
                                      </p:to>
                                    </p:set>
                                    <p:animEffect transition="in" filter="box(in)">
                                      <p:cBhvr>
                                        <p:cTn id="32" dur="500"/>
                                        <p:tgtEl>
                                          <p:spTgt spid="7478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4781"/>
                                        </p:tgtEl>
                                        <p:attrNameLst>
                                          <p:attrName>style.visibility</p:attrName>
                                        </p:attrNameLst>
                                      </p:cBhvr>
                                      <p:to>
                                        <p:strVal val="visible"/>
                                      </p:to>
                                    </p:set>
                                    <p:animEffect transition="in" filter="slide(fromBottom)">
                                      <p:cBhvr>
                                        <p:cTn id="37" dur="500"/>
                                        <p:tgtEl>
                                          <p:spTgt spid="74781"/>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74782"/>
                                        </p:tgtEl>
                                        <p:attrNameLst>
                                          <p:attrName>style.visibility</p:attrName>
                                        </p:attrNameLst>
                                      </p:cBhvr>
                                      <p:to>
                                        <p:strVal val="visible"/>
                                      </p:to>
                                    </p:set>
                                    <p:animEffect transition="in" filter="slide(fromBottom)">
                                      <p:cBhvr>
                                        <p:cTn id="42" dur="500"/>
                                        <p:tgtEl>
                                          <p:spTgt spid="7478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74763"/>
                                        </p:tgtEl>
                                        <p:attrNameLst>
                                          <p:attrName>style.visibility</p:attrName>
                                        </p:attrNameLst>
                                      </p:cBhvr>
                                      <p:to>
                                        <p:strVal val="visible"/>
                                      </p:to>
                                    </p:set>
                                    <p:animEffect transition="in" filter="box(in)">
                                      <p:cBhvr>
                                        <p:cTn id="47" dur="500"/>
                                        <p:tgtEl>
                                          <p:spTgt spid="7476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74762"/>
                                        </p:tgtEl>
                                        <p:attrNameLst>
                                          <p:attrName>style.visibility</p:attrName>
                                        </p:attrNameLst>
                                      </p:cBhvr>
                                      <p:to>
                                        <p:strVal val="visible"/>
                                      </p:to>
                                    </p:set>
                                    <p:animEffect transition="in" filter="box(in)">
                                      <p:cBhvr>
                                        <p:cTn id="52" dur="500"/>
                                        <p:tgtEl>
                                          <p:spTgt spid="74762"/>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74774"/>
                                        </p:tgtEl>
                                        <p:attrNameLst>
                                          <p:attrName>style.visibility</p:attrName>
                                        </p:attrNameLst>
                                      </p:cBhvr>
                                      <p:to>
                                        <p:strVal val="visible"/>
                                      </p:to>
                                    </p:set>
                                    <p:animEffect transition="in" filter="slide(fromBottom)">
                                      <p:cBhvr>
                                        <p:cTn id="57" dur="500"/>
                                        <p:tgtEl>
                                          <p:spTgt spid="74774"/>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74775"/>
                                        </p:tgtEl>
                                        <p:attrNameLst>
                                          <p:attrName>style.visibility</p:attrName>
                                        </p:attrNameLst>
                                      </p:cBhvr>
                                      <p:to>
                                        <p:strVal val="visible"/>
                                      </p:to>
                                    </p:set>
                                    <p:animEffect transition="in" filter="slide(fromBottom)">
                                      <p:cBhvr>
                                        <p:cTn id="62" dur="500"/>
                                        <p:tgtEl>
                                          <p:spTgt spid="74775"/>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74779"/>
                                        </p:tgtEl>
                                        <p:attrNameLst>
                                          <p:attrName>style.visibility</p:attrName>
                                        </p:attrNameLst>
                                      </p:cBhvr>
                                      <p:to>
                                        <p:strVal val="visible"/>
                                      </p:to>
                                    </p:set>
                                    <p:animEffect transition="in" filter="slide(fromBottom)">
                                      <p:cBhvr>
                                        <p:cTn id="67" dur="500"/>
                                        <p:tgtEl>
                                          <p:spTgt spid="74779"/>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4778"/>
                                        </p:tgtEl>
                                        <p:attrNameLst>
                                          <p:attrName>style.visibility</p:attrName>
                                        </p:attrNameLst>
                                      </p:cBhvr>
                                      <p:to>
                                        <p:strVal val="visible"/>
                                      </p:to>
                                    </p:set>
                                    <p:animEffect transition="in" filter="box(in)">
                                      <p:cBhvr>
                                        <p:cTn id="72" dur="500"/>
                                        <p:tgtEl>
                                          <p:spTgt spid="74778"/>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74777"/>
                                        </p:tgtEl>
                                        <p:attrNameLst>
                                          <p:attrName>style.visibility</p:attrName>
                                        </p:attrNameLst>
                                      </p:cBhvr>
                                      <p:to>
                                        <p:strVal val="visible"/>
                                      </p:to>
                                    </p:set>
                                    <p:animEffect transition="in" filter="box(in)">
                                      <p:cBhvr>
                                        <p:cTn id="75" dur="500"/>
                                        <p:tgtEl>
                                          <p:spTgt spid="74777"/>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74785"/>
                                        </p:tgtEl>
                                        <p:attrNameLst>
                                          <p:attrName>style.visibility</p:attrName>
                                        </p:attrNameLst>
                                      </p:cBhvr>
                                      <p:to>
                                        <p:strVal val="visible"/>
                                      </p:to>
                                    </p:set>
                                    <p:animEffect transition="in" filter="blinds(horizontal)">
                                      <p:cBhvr>
                                        <p:cTn id="80" dur="500"/>
                                        <p:tgtEl>
                                          <p:spTgt spid="74785"/>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74784"/>
                                        </p:tgtEl>
                                        <p:attrNameLst>
                                          <p:attrName>style.visibility</p:attrName>
                                        </p:attrNameLst>
                                      </p:cBhvr>
                                      <p:to>
                                        <p:strVal val="visible"/>
                                      </p:to>
                                    </p:set>
                                    <p:animEffect transition="in" filter="box(in)">
                                      <p:cBhvr>
                                        <p:cTn id="85" dur="500"/>
                                        <p:tgtEl>
                                          <p:spTgt spid="74784"/>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4" fill="hold" nodeType="clickEffect">
                                  <p:stCondLst>
                                    <p:cond delay="0"/>
                                  </p:stCondLst>
                                  <p:childTnLst>
                                    <p:set>
                                      <p:cBhvr>
                                        <p:cTn id="89" dur="1" fill="hold">
                                          <p:stCondLst>
                                            <p:cond delay="0"/>
                                          </p:stCondLst>
                                        </p:cTn>
                                        <p:tgtEl>
                                          <p:spTgt spid="74788"/>
                                        </p:tgtEl>
                                        <p:attrNameLst>
                                          <p:attrName>style.visibility</p:attrName>
                                        </p:attrNameLst>
                                      </p:cBhvr>
                                      <p:to>
                                        <p:strVal val="visible"/>
                                      </p:to>
                                    </p:set>
                                    <p:animEffect transition="in" filter="slide(fromBottom)">
                                      <p:cBhvr>
                                        <p:cTn id="90" dur="500"/>
                                        <p:tgtEl>
                                          <p:spTgt spid="74788"/>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74787"/>
                                        </p:tgtEl>
                                        <p:attrNameLst>
                                          <p:attrName>style.visibility</p:attrName>
                                        </p:attrNameLst>
                                      </p:cBhvr>
                                      <p:to>
                                        <p:strVal val="visible"/>
                                      </p:to>
                                    </p:set>
                                    <p:animEffect transition="in" filter="box(in)">
                                      <p:cBhvr>
                                        <p:cTn id="95" dur="500"/>
                                        <p:tgtEl>
                                          <p:spTgt spid="74787"/>
                                        </p:tgtEl>
                                      </p:cBhvr>
                                    </p:animEffec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grpId="0" nodeType="clickEffect">
                                  <p:stCondLst>
                                    <p:cond delay="0"/>
                                  </p:stCondLst>
                                  <p:childTnLst>
                                    <p:set>
                                      <p:cBhvr>
                                        <p:cTn id="99" dur="1" fill="hold">
                                          <p:stCondLst>
                                            <p:cond delay="0"/>
                                          </p:stCondLst>
                                        </p:cTn>
                                        <p:tgtEl>
                                          <p:spTgt spid="74764"/>
                                        </p:tgtEl>
                                        <p:attrNameLst>
                                          <p:attrName>style.visibility</p:attrName>
                                        </p:attrNameLst>
                                      </p:cBhvr>
                                      <p:to>
                                        <p:strVal val="visible"/>
                                      </p:to>
                                    </p:set>
                                    <p:animEffect transition="in" filter="box(in)">
                                      <p:cBhvr>
                                        <p:cTn id="100" dur="500"/>
                                        <p:tgtEl>
                                          <p:spTgt spid="74764"/>
                                        </p:tgtEl>
                                      </p:cBhvr>
                                    </p:animEffect>
                                  </p:childTnLst>
                                </p:cTn>
                              </p:par>
                            </p:childTnLst>
                          </p:cTn>
                        </p:par>
                      </p:childTnLst>
                    </p:cTn>
                  </p:par>
                  <p:par>
                    <p:cTn id="101" fill="hold">
                      <p:stCondLst>
                        <p:cond delay="indefinite"/>
                      </p:stCondLst>
                      <p:childTnLst>
                        <p:par>
                          <p:cTn id="102" fill="hold">
                            <p:stCondLst>
                              <p:cond delay="0"/>
                            </p:stCondLst>
                            <p:childTnLst>
                              <p:par>
                                <p:cTn id="103" presetID="12" presetClass="entr" presetSubtype="4" fill="hold" nodeType="clickEffect">
                                  <p:stCondLst>
                                    <p:cond delay="0"/>
                                  </p:stCondLst>
                                  <p:childTnLst>
                                    <p:set>
                                      <p:cBhvr>
                                        <p:cTn id="104" dur="1" fill="hold">
                                          <p:stCondLst>
                                            <p:cond delay="0"/>
                                          </p:stCondLst>
                                        </p:cTn>
                                        <p:tgtEl>
                                          <p:spTgt spid="74770"/>
                                        </p:tgtEl>
                                        <p:attrNameLst>
                                          <p:attrName>style.visibility</p:attrName>
                                        </p:attrNameLst>
                                      </p:cBhvr>
                                      <p:to>
                                        <p:strVal val="visible"/>
                                      </p:to>
                                    </p:set>
                                    <p:animEffect transition="in" filter="slide(fromBottom)">
                                      <p:cBhvr>
                                        <p:cTn id="105" dur="500"/>
                                        <p:tgtEl>
                                          <p:spTgt spid="74770"/>
                                        </p:tgtEl>
                                      </p:cBhvr>
                                    </p:animEffect>
                                  </p:childTnLst>
                                </p:cTn>
                              </p:par>
                            </p:childTnLst>
                          </p:cTn>
                        </p:par>
                      </p:childTnLst>
                    </p:cTn>
                  </p:par>
                  <p:par>
                    <p:cTn id="106" fill="hold">
                      <p:stCondLst>
                        <p:cond delay="indefinite"/>
                      </p:stCondLst>
                      <p:childTnLst>
                        <p:par>
                          <p:cTn id="107" fill="hold">
                            <p:stCondLst>
                              <p:cond delay="0"/>
                            </p:stCondLst>
                            <p:childTnLst>
                              <p:par>
                                <p:cTn id="108" presetID="4" presetClass="entr" presetSubtype="16" fill="hold" grpId="0" nodeType="clickEffect">
                                  <p:stCondLst>
                                    <p:cond delay="0"/>
                                  </p:stCondLst>
                                  <p:childTnLst>
                                    <p:set>
                                      <p:cBhvr>
                                        <p:cTn id="109" dur="1" fill="hold">
                                          <p:stCondLst>
                                            <p:cond delay="0"/>
                                          </p:stCondLst>
                                        </p:cTn>
                                        <p:tgtEl>
                                          <p:spTgt spid="74771"/>
                                        </p:tgtEl>
                                        <p:attrNameLst>
                                          <p:attrName>style.visibility</p:attrName>
                                        </p:attrNameLst>
                                      </p:cBhvr>
                                      <p:to>
                                        <p:strVal val="visible"/>
                                      </p:to>
                                    </p:set>
                                    <p:animEffect transition="in" filter="box(in)">
                                      <p:cBhvr>
                                        <p:cTn id="110" dur="500"/>
                                        <p:tgtEl>
                                          <p:spTgt spid="74771"/>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74767"/>
                                        </p:tgtEl>
                                        <p:attrNameLst>
                                          <p:attrName>style.visibility</p:attrName>
                                        </p:attrNameLst>
                                      </p:cBhvr>
                                      <p:to>
                                        <p:strVal val="visible"/>
                                      </p:to>
                                    </p:set>
                                    <p:animEffect transition="in" filter="blinds(horizontal)">
                                      <p:cBhvr>
                                        <p:cTn id="115" dur="500"/>
                                        <p:tgtEl>
                                          <p:spTgt spid="74767"/>
                                        </p:tgtEl>
                                      </p:cBhvr>
                                    </p:animEffect>
                                  </p:childTnLst>
                                </p:cTn>
                              </p:par>
                            </p:childTnLst>
                          </p:cTn>
                        </p:par>
                      </p:childTnLst>
                    </p:cTn>
                  </p:par>
                  <p:par>
                    <p:cTn id="116" fill="hold">
                      <p:stCondLst>
                        <p:cond delay="indefinite"/>
                      </p:stCondLst>
                      <p:childTnLst>
                        <p:par>
                          <p:cTn id="117" fill="hold">
                            <p:stCondLst>
                              <p:cond delay="0"/>
                            </p:stCondLst>
                            <p:childTnLst>
                              <p:par>
                                <p:cTn id="118" presetID="4" presetClass="entr" presetSubtype="16" fill="hold" grpId="0" nodeType="clickEffect">
                                  <p:stCondLst>
                                    <p:cond delay="0"/>
                                  </p:stCondLst>
                                  <p:childTnLst>
                                    <p:set>
                                      <p:cBhvr>
                                        <p:cTn id="119" dur="1" fill="hold">
                                          <p:stCondLst>
                                            <p:cond delay="0"/>
                                          </p:stCondLst>
                                        </p:cTn>
                                        <p:tgtEl>
                                          <p:spTgt spid="74766"/>
                                        </p:tgtEl>
                                        <p:attrNameLst>
                                          <p:attrName>style.visibility</p:attrName>
                                        </p:attrNameLst>
                                      </p:cBhvr>
                                      <p:to>
                                        <p:strVal val="visible"/>
                                      </p:to>
                                    </p:set>
                                    <p:animEffect transition="in" filter="box(in)">
                                      <p:cBhvr>
                                        <p:cTn id="120" dur="500"/>
                                        <p:tgtEl>
                                          <p:spTgt spid="74766"/>
                                        </p:tgtEl>
                                      </p:cBhvr>
                                    </p:animEffect>
                                  </p:childTnLst>
                                </p:cTn>
                              </p:par>
                            </p:childTnLst>
                          </p:cTn>
                        </p:par>
                      </p:childTnLst>
                    </p:cTn>
                  </p:par>
                  <p:par>
                    <p:cTn id="121" fill="hold">
                      <p:stCondLst>
                        <p:cond delay="indefinite"/>
                      </p:stCondLst>
                      <p:childTnLst>
                        <p:par>
                          <p:cTn id="122" fill="hold">
                            <p:stCondLst>
                              <p:cond delay="0"/>
                            </p:stCondLst>
                            <p:childTnLst>
                              <p:par>
                                <p:cTn id="123" presetID="4" presetClass="entr" presetSubtype="16" fill="hold" nodeType="clickEffect">
                                  <p:stCondLst>
                                    <p:cond delay="0"/>
                                  </p:stCondLst>
                                  <p:childTnLst>
                                    <p:set>
                                      <p:cBhvr>
                                        <p:cTn id="124" dur="1" fill="hold">
                                          <p:stCondLst>
                                            <p:cond delay="0"/>
                                          </p:stCondLst>
                                        </p:cTn>
                                        <p:tgtEl>
                                          <p:spTgt spid="74761"/>
                                        </p:tgtEl>
                                        <p:attrNameLst>
                                          <p:attrName>style.visibility</p:attrName>
                                        </p:attrNameLst>
                                      </p:cBhvr>
                                      <p:to>
                                        <p:strVal val="visible"/>
                                      </p:to>
                                    </p:set>
                                    <p:animEffect transition="in" filter="box(in)">
                                      <p:cBhvr>
                                        <p:cTn id="125" dur="500"/>
                                        <p:tgtEl>
                                          <p:spTgt spid="74761"/>
                                        </p:tgtEl>
                                      </p:cBhvr>
                                    </p:animEffect>
                                  </p:childTnLst>
                                </p:cTn>
                              </p:par>
                            </p:childTnLst>
                          </p:cTn>
                        </p:par>
                      </p:childTnLst>
                    </p:cTn>
                  </p:par>
                  <p:par>
                    <p:cTn id="126" fill="hold">
                      <p:stCondLst>
                        <p:cond delay="indefinite"/>
                      </p:stCondLst>
                      <p:childTnLst>
                        <p:par>
                          <p:cTn id="127" fill="hold">
                            <p:stCondLst>
                              <p:cond delay="0"/>
                            </p:stCondLst>
                            <p:childTnLst>
                              <p:par>
                                <p:cTn id="128" presetID="4" presetClass="entr" presetSubtype="16" fill="hold" grpId="0" nodeType="clickEffect">
                                  <p:stCondLst>
                                    <p:cond delay="0"/>
                                  </p:stCondLst>
                                  <p:childTnLst>
                                    <p:set>
                                      <p:cBhvr>
                                        <p:cTn id="129" dur="1" fill="hold">
                                          <p:stCondLst>
                                            <p:cond delay="0"/>
                                          </p:stCondLst>
                                        </p:cTn>
                                        <p:tgtEl>
                                          <p:spTgt spid="74760"/>
                                        </p:tgtEl>
                                        <p:attrNameLst>
                                          <p:attrName>style.visibility</p:attrName>
                                        </p:attrNameLst>
                                      </p:cBhvr>
                                      <p:to>
                                        <p:strVal val="visible"/>
                                      </p:to>
                                    </p:set>
                                    <p:animEffect transition="in" filter="box(in)">
                                      <p:cBhvr>
                                        <p:cTn id="130" dur="500"/>
                                        <p:tgtEl>
                                          <p:spTgt spid="74760"/>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2" fill="hold" grpId="0" nodeType="clickEffect">
                                  <p:stCondLst>
                                    <p:cond delay="0"/>
                                  </p:stCondLst>
                                  <p:childTnLst>
                                    <p:set>
                                      <p:cBhvr>
                                        <p:cTn id="134" dur="1" fill="hold">
                                          <p:stCondLst>
                                            <p:cond delay="0"/>
                                          </p:stCondLst>
                                        </p:cTn>
                                        <p:tgtEl>
                                          <p:spTgt spid="74795"/>
                                        </p:tgtEl>
                                        <p:attrNameLst>
                                          <p:attrName>style.visibility</p:attrName>
                                        </p:attrNameLst>
                                      </p:cBhvr>
                                      <p:to>
                                        <p:strVal val="visible"/>
                                      </p:to>
                                    </p:set>
                                    <p:anim calcmode="lin" valueType="num">
                                      <p:cBhvr additive="base">
                                        <p:cTn id="135" dur="500" fill="hold"/>
                                        <p:tgtEl>
                                          <p:spTgt spid="74795"/>
                                        </p:tgtEl>
                                        <p:attrNameLst>
                                          <p:attrName>ppt_x</p:attrName>
                                        </p:attrNameLst>
                                      </p:cBhvr>
                                      <p:tavLst>
                                        <p:tav tm="0">
                                          <p:val>
                                            <p:strVal val="1+#ppt_w/2"/>
                                          </p:val>
                                        </p:tav>
                                        <p:tav tm="100000">
                                          <p:val>
                                            <p:strVal val="#ppt_x"/>
                                          </p:val>
                                        </p:tav>
                                      </p:tavLst>
                                    </p:anim>
                                    <p:anim calcmode="lin" valueType="num">
                                      <p:cBhvr additive="base">
                                        <p:cTn id="136" dur="500" fill="hold"/>
                                        <p:tgtEl>
                                          <p:spTgt spid="747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bldLvl="0" animBg="1"/>
      <p:bldP spid="74757" grpId="0" bldLvl="0" animBg="1"/>
      <p:bldP spid="74758" grpId="0" bldLvl="0" animBg="1"/>
      <p:bldP spid="74760" grpId="0"/>
      <p:bldP spid="74762" grpId="0" bldLvl="0" animBg="1"/>
      <p:bldP spid="74763" grpId="0" bldLvl="0" animBg="1"/>
      <p:bldP spid="74764" grpId="0" bldLvl="0" animBg="1"/>
      <p:bldP spid="74766" grpId="0"/>
      <p:bldP spid="74771" grpId="0"/>
      <p:bldP spid="74772" grpId="0" bldLvl="0" animBg="1"/>
      <p:bldP spid="74775" grpId="0"/>
      <p:bldP spid="74777" grpId="0"/>
      <p:bldP spid="74778" grpId="0"/>
      <p:bldP spid="74780" grpId="0"/>
      <p:bldP spid="74781" grpId="0"/>
      <p:bldP spid="74782" grpId="0"/>
      <p:bldP spid="74784" grpId="0"/>
      <p:bldP spid="74787" grpId="0"/>
      <p:bldP spid="74792" grpId="0"/>
      <p:bldP spid="747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49" name="文本框 22548"/>
          <p:cNvSpPr txBox="1"/>
          <p:nvPr/>
        </p:nvSpPr>
        <p:spPr>
          <a:xfrm>
            <a:off x="2926080" y="493395"/>
            <a:ext cx="6233160" cy="5760720"/>
          </a:xfrm>
          <a:prstGeom prst="rect">
            <a:avLst/>
          </a:prstGeom>
          <a:noFill/>
          <a:ln w="19050" cap="flat" cmpd="sng">
            <a:solidFill>
              <a:srgbClr val="FF0000"/>
            </a:solidFill>
            <a:prstDash val="solid"/>
            <a:miter/>
            <a:headEnd type="none" w="med" len="med"/>
            <a:tailEnd type="none" w="med" len="med"/>
          </a:ln>
        </p:spPr>
        <p:txBody>
          <a:bodyPr wrap="square">
            <a:spAutoFit/>
          </a:bodyPr>
          <a:p>
            <a:pPr lvl="0" fontAlgn="base"/>
            <a:r>
              <a:rPr lang="zh-CN" altLang="en-US" sz="3200" b="1" strike="noStrike" noProof="1" dirty="0">
                <a:latin typeface="黑体" panose="02010609060101010101" pitchFamily="49" charset="-122"/>
                <a:ea typeface="黑体" panose="02010609060101010101" pitchFamily="49" charset="-122"/>
                <a:cs typeface="+mn-ea"/>
              </a:rPr>
              <a:t>君主立宪制</a:t>
            </a:r>
            <a:endParaRPr lang="zh-CN" altLang="en-US" sz="3200" b="1" strike="noStrike" noProof="1" dirty="0">
              <a:latin typeface="黑体" panose="02010609060101010101" pitchFamily="49" charset="-122"/>
              <a:ea typeface="黑体" panose="02010609060101010101" pitchFamily="49" charset="-122"/>
              <a:cs typeface="+mn-ea"/>
            </a:endParaRPr>
          </a:p>
          <a:p>
            <a:pPr lvl="0" fontAlgn="base"/>
            <a:endParaRPr lang="zh-CN" altLang="en-US" sz="3200" b="1" strike="noStrike" noProof="1" dirty="0">
              <a:latin typeface="黑体" panose="02010609060101010101" pitchFamily="49" charset="-122"/>
              <a:ea typeface="黑体" panose="02010609060101010101" pitchFamily="49" charset="-122"/>
              <a:cs typeface="+mn-ea"/>
            </a:endParaRPr>
          </a:p>
          <a:p>
            <a:pPr lvl="0" fontAlgn="base"/>
            <a:r>
              <a:rPr lang="en-US" altLang="zh-CN" sz="3200" b="1" strike="noStrike" noProof="1" dirty="0">
                <a:latin typeface="黑体" panose="02010609060101010101" pitchFamily="49" charset="-122"/>
                <a:ea typeface="黑体" panose="02010609060101010101" pitchFamily="49" charset="-122"/>
                <a:cs typeface="+mn-ea"/>
              </a:rPr>
              <a:t>①</a:t>
            </a:r>
            <a:r>
              <a:rPr lang="zh-CN" altLang="en-US" sz="3200" b="1" strike="noStrike" noProof="1" dirty="0">
                <a:latin typeface="黑体" panose="02010609060101010101" pitchFamily="49" charset="-122"/>
                <a:ea typeface="黑体" panose="02010609060101010101" pitchFamily="49" charset="-122"/>
                <a:cs typeface="+mn-ea"/>
              </a:rPr>
              <a:t>以</a:t>
            </a:r>
            <a:r>
              <a:rPr lang="zh-CN" altLang="en-US" sz="3200" b="1" i="1" strike="noStrike" noProof="1" dirty="0">
                <a:solidFill>
                  <a:srgbClr val="FF3300"/>
                </a:solidFill>
                <a:effectLst>
                  <a:outerShdw blurRad="38100" dist="38100" dir="2700000">
                    <a:srgbClr val="C0C0C0"/>
                  </a:outerShdw>
                </a:effectLst>
                <a:latin typeface="黑体" panose="02010609060101010101" pitchFamily="49" charset="-122"/>
                <a:ea typeface="黑体" panose="02010609060101010101" pitchFamily="49" charset="-122"/>
                <a:cs typeface="+mn-ea"/>
              </a:rPr>
              <a:t>代议制</a:t>
            </a:r>
            <a:r>
              <a:rPr lang="zh-CN" altLang="en-US" sz="3600" b="1" strike="noStrike" noProof="1" dirty="0">
                <a:latin typeface="黑体" panose="02010609060101010101" pitchFamily="49" charset="-122"/>
                <a:ea typeface="黑体" panose="02010609060101010101" pitchFamily="49" charset="-122"/>
                <a:cs typeface="+mn-ea"/>
              </a:rPr>
              <a:t>为基础，</a:t>
            </a:r>
            <a:endParaRPr lang="zh-CN" altLang="en-US" sz="3600" b="1" strike="noStrike" noProof="1" dirty="0">
              <a:latin typeface="黑体" panose="02010609060101010101" pitchFamily="49" charset="-122"/>
              <a:ea typeface="黑体" panose="02010609060101010101" pitchFamily="49" charset="-122"/>
              <a:cs typeface="+mn-ea"/>
            </a:endParaRPr>
          </a:p>
          <a:p>
            <a:pPr lvl="0" fontAlgn="base"/>
            <a:r>
              <a:rPr lang="zh-CN" altLang="en-US" sz="3200" b="1" strike="noStrike" noProof="1" dirty="0">
                <a:latin typeface="黑体" panose="02010609060101010101" pitchFamily="49" charset="-122"/>
                <a:ea typeface="黑体" panose="02010609060101010101" pitchFamily="49" charset="-122"/>
                <a:cs typeface="+mn-ea"/>
              </a:rPr>
              <a:t>  以</a:t>
            </a:r>
            <a:r>
              <a:rPr lang="zh-CN" altLang="en-US" sz="3200" b="1" i="1" strike="noStrike" noProof="1" dirty="0">
                <a:solidFill>
                  <a:srgbClr val="FF3300"/>
                </a:solidFill>
                <a:effectLst>
                  <a:outerShdw blurRad="38100" dist="38100" dir="2700000">
                    <a:srgbClr val="C0C0C0"/>
                  </a:outerShdw>
                </a:effectLst>
                <a:latin typeface="黑体" panose="02010609060101010101" pitchFamily="49" charset="-122"/>
                <a:ea typeface="黑体" panose="02010609060101010101" pitchFamily="49" charset="-122"/>
                <a:cs typeface="+mn-ea"/>
              </a:rPr>
              <a:t>责任内阁制</a:t>
            </a:r>
            <a:r>
              <a:rPr lang="zh-CN" altLang="en-US" sz="3200" b="1" strike="noStrike" noProof="1" dirty="0">
                <a:latin typeface="黑体" panose="02010609060101010101" pitchFamily="49" charset="-122"/>
                <a:ea typeface="黑体" panose="02010609060101010101" pitchFamily="49" charset="-122"/>
                <a:cs typeface="+mn-ea"/>
              </a:rPr>
              <a:t>为核心                 </a:t>
            </a:r>
            <a:r>
              <a:rPr lang="en-US" altLang="zh-CN" sz="3200" b="1" strike="noStrike" noProof="1" dirty="0">
                <a:latin typeface="黑体" panose="02010609060101010101" pitchFamily="49" charset="-122"/>
                <a:ea typeface="黑体" panose="02010609060101010101" pitchFamily="49" charset="-122"/>
                <a:cs typeface="+mn-ea"/>
              </a:rPr>
              <a:t>②</a:t>
            </a:r>
            <a:r>
              <a:rPr lang="zh-CN" altLang="en-US" sz="3200" b="1" i="1" strike="noStrike" noProof="1" dirty="0">
                <a:solidFill>
                  <a:srgbClr val="FF3300"/>
                </a:solidFill>
                <a:effectLst>
                  <a:outerShdw blurRad="38100" dist="38100" dir="2700000">
                    <a:srgbClr val="C0C0C0"/>
                  </a:outerShdw>
                </a:effectLst>
                <a:latin typeface="黑体" panose="02010609060101010101" pitchFamily="49" charset="-122"/>
                <a:ea typeface="黑体" panose="02010609060101010101" pitchFamily="49" charset="-122"/>
                <a:cs typeface="+mn-ea"/>
              </a:rPr>
              <a:t>国王</a:t>
            </a:r>
            <a:r>
              <a:rPr lang="zh-CN" altLang="en-US" sz="3600" b="1" strike="noStrike" noProof="1" dirty="0">
                <a:latin typeface="黑体" panose="02010609060101010101" pitchFamily="49" charset="-122"/>
                <a:ea typeface="黑体" panose="02010609060101010101" pitchFamily="49" charset="-122"/>
                <a:cs typeface="+mn-ea"/>
              </a:rPr>
              <a:t>是国家元首，</a:t>
            </a:r>
            <a:endParaRPr lang="zh-CN" altLang="en-US" sz="3600" b="1" strike="noStrike" noProof="1" dirty="0">
              <a:latin typeface="黑体" panose="02010609060101010101" pitchFamily="49" charset="-122"/>
              <a:ea typeface="黑体" panose="02010609060101010101" pitchFamily="49" charset="-122"/>
              <a:cs typeface="+mn-ea"/>
            </a:endParaRPr>
          </a:p>
          <a:p>
            <a:pPr lvl="0" fontAlgn="base"/>
            <a:r>
              <a:rPr lang="zh-CN" altLang="en-US" sz="3200" b="1" strike="noStrike" noProof="1" dirty="0">
                <a:latin typeface="黑体" panose="02010609060101010101" pitchFamily="49" charset="-122"/>
                <a:ea typeface="黑体" panose="02010609060101010101" pitchFamily="49" charset="-122"/>
                <a:cs typeface="+mn-ea"/>
              </a:rPr>
              <a:t>  处于 </a:t>
            </a:r>
            <a:r>
              <a:rPr lang="zh-CN" altLang="en-US" sz="3200" b="1" i="1" strike="noStrike" noProof="1" dirty="0">
                <a:solidFill>
                  <a:srgbClr val="FF3300"/>
                </a:solidFill>
                <a:effectLst>
                  <a:outerShdw blurRad="38100" dist="38100" dir="2700000">
                    <a:srgbClr val="C0C0C0"/>
                  </a:outerShdw>
                </a:effectLst>
                <a:latin typeface="黑体" panose="02010609060101010101" pitchFamily="49" charset="-122"/>
                <a:ea typeface="黑体" panose="02010609060101010101" pitchFamily="49" charset="-122"/>
                <a:cs typeface="+mn-ea"/>
              </a:rPr>
              <a:t>“统而不治</a:t>
            </a:r>
            <a:r>
              <a:rPr lang="zh-CN" altLang="en-US" sz="3600" b="1" strike="noStrike" noProof="1" dirty="0">
                <a:latin typeface="黑体" panose="02010609060101010101" pitchFamily="49" charset="-122"/>
                <a:ea typeface="黑体" panose="02010609060101010101" pitchFamily="49" charset="-122"/>
                <a:cs typeface="+mn-ea"/>
              </a:rPr>
              <a:t>”的地位</a:t>
            </a:r>
            <a:endParaRPr lang="zh-CN" altLang="en-US" sz="3600" b="1" strike="noStrike" noProof="1" dirty="0">
              <a:latin typeface="黑体" panose="02010609060101010101" pitchFamily="49" charset="-122"/>
              <a:ea typeface="黑体" panose="02010609060101010101" pitchFamily="49" charset="-122"/>
              <a:cs typeface="+mn-ea"/>
            </a:endParaRPr>
          </a:p>
          <a:p>
            <a:pPr lvl="0" fontAlgn="base"/>
            <a:r>
              <a:rPr lang="en-US" altLang="zh-CN" sz="3200" b="1" strike="noStrike" noProof="1" dirty="0">
                <a:latin typeface="黑体" panose="02010609060101010101" pitchFamily="49" charset="-122"/>
                <a:ea typeface="黑体" panose="02010609060101010101" pitchFamily="49" charset="-122"/>
                <a:cs typeface="+mn-ea"/>
              </a:rPr>
              <a:t>③</a:t>
            </a:r>
            <a:r>
              <a:rPr lang="zh-CN" altLang="en-US" sz="3600" b="1" strike="noStrike" noProof="1" dirty="0">
                <a:latin typeface="黑体" panose="02010609060101010101" pitchFamily="49" charset="-122"/>
                <a:ea typeface="黑体" panose="02010609060101010101" pitchFamily="49" charset="-122"/>
                <a:cs typeface="+mn-ea"/>
              </a:rPr>
              <a:t>国家的权力中心在</a:t>
            </a:r>
            <a:endParaRPr lang="zh-CN" altLang="en-US" sz="3600" b="1" strike="noStrike" noProof="1" dirty="0">
              <a:latin typeface="黑体" panose="02010609060101010101" pitchFamily="49" charset="-122"/>
              <a:ea typeface="黑体" panose="02010609060101010101" pitchFamily="49" charset="-122"/>
              <a:cs typeface="+mn-ea"/>
            </a:endParaRPr>
          </a:p>
          <a:p>
            <a:pPr lvl="0" fontAlgn="base"/>
            <a:r>
              <a:rPr lang="zh-CN" altLang="en-US" sz="3200" b="1" strike="noStrike" noProof="1" dirty="0">
                <a:latin typeface="黑体" panose="02010609060101010101" pitchFamily="49" charset="-122"/>
                <a:ea typeface="黑体" panose="02010609060101010101" pitchFamily="49" charset="-122"/>
                <a:cs typeface="+mn-ea"/>
              </a:rPr>
              <a:t>  议会，</a:t>
            </a:r>
            <a:r>
              <a:rPr lang="zh-CN" altLang="en-US" sz="3600" b="1" strike="noStrike" noProof="1" dirty="0">
                <a:solidFill>
                  <a:srgbClr val="FF0000"/>
                </a:solidFill>
                <a:latin typeface="黑体" panose="02010609060101010101" pitchFamily="49" charset="-122"/>
                <a:ea typeface="黑体" panose="02010609060101010101" pitchFamily="49" charset="-122"/>
                <a:cs typeface="+mn-ea"/>
              </a:rPr>
              <a:t>内阁掌握行</a:t>
            </a:r>
            <a:endParaRPr lang="zh-CN" altLang="en-US" sz="3600" b="1" strike="noStrike" noProof="1" dirty="0">
              <a:solidFill>
                <a:srgbClr val="FF0000"/>
              </a:solidFill>
              <a:latin typeface="黑体" panose="02010609060101010101" pitchFamily="49" charset="-122"/>
              <a:ea typeface="黑体" panose="02010609060101010101" pitchFamily="49" charset="-122"/>
              <a:cs typeface="+mn-ea"/>
            </a:endParaRPr>
          </a:p>
          <a:p>
            <a:pPr lvl="0" fontAlgn="base"/>
            <a:r>
              <a:rPr lang="zh-CN" altLang="en-US" sz="3200" b="1" strike="noStrike" noProof="1" dirty="0">
                <a:solidFill>
                  <a:srgbClr val="FF0000"/>
                </a:solidFill>
                <a:latin typeface="黑体" panose="02010609060101010101" pitchFamily="49" charset="-122"/>
                <a:ea typeface="黑体" panose="02010609060101010101" pitchFamily="49" charset="-122"/>
                <a:cs typeface="+mn-ea"/>
              </a:rPr>
              <a:t>  政权</a:t>
            </a:r>
            <a:r>
              <a:rPr lang="zh-CN" altLang="en-US" sz="3200" b="1" strike="noStrike" noProof="1" dirty="0">
                <a:latin typeface="黑体" panose="02010609060101010101" pitchFamily="49" charset="-122"/>
                <a:ea typeface="黑体" panose="02010609060101010101" pitchFamily="49" charset="-122"/>
                <a:cs typeface="+mn-ea"/>
              </a:rPr>
              <a:t>并对议会负责</a:t>
            </a:r>
            <a:endParaRPr lang="zh-CN" altLang="en-US" sz="3600" b="1" i="1" strike="noStrike" noProof="1"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cs typeface="+mn-ea"/>
            </a:endParaRPr>
          </a:p>
          <a:p>
            <a:pPr lvl="0" fontAlgn="base"/>
            <a:r>
              <a:rPr lang="en-US" altLang="zh-CN" sz="3200" b="1" strike="noStrike" noProof="1" dirty="0">
                <a:effectLst>
                  <a:outerShdw blurRad="38100" dist="38100" dir="2700000">
                    <a:srgbClr val="C0C0C0"/>
                  </a:outerShdw>
                </a:effectLst>
                <a:latin typeface="Arial" panose="020B0604020202020204" pitchFamily="34" charset="0"/>
                <a:ea typeface="黑体" panose="02010609060101010101" pitchFamily="49" charset="-122"/>
                <a:cs typeface="+mn-ea"/>
              </a:rPr>
              <a:t>④</a:t>
            </a:r>
            <a:r>
              <a:rPr lang="zh-CN" altLang="en-US" sz="3200" b="1" strike="noStrike" noProof="1" dirty="0">
                <a:solidFill>
                  <a:srgbClr val="CC0000"/>
                </a:solidFill>
                <a:effectLst>
                  <a:outerShdw blurRad="38100" dist="38100" dir="2700000">
                    <a:srgbClr val="C0C0C0"/>
                  </a:outerShdw>
                </a:effectLst>
                <a:latin typeface="Arial" panose="020B0604020202020204" pitchFamily="34" charset="0"/>
                <a:ea typeface="黑体" panose="02010609060101010101" pitchFamily="49" charset="-122"/>
                <a:cs typeface="+mn-ea"/>
              </a:rPr>
              <a:t>首相</a:t>
            </a:r>
            <a:r>
              <a:rPr lang="zh-CN" altLang="en-US" sz="3200" b="1" strike="noStrike" noProof="1" dirty="0">
                <a:effectLst>
                  <a:outerShdw blurRad="38100" dist="38100" dir="2700000">
                    <a:srgbClr val="C0C0C0"/>
                  </a:outerShdw>
                </a:effectLst>
                <a:latin typeface="Arial" panose="020B0604020202020204" pitchFamily="34" charset="0"/>
                <a:ea typeface="黑体" panose="02010609060101010101" pitchFamily="49" charset="-122"/>
                <a:cs typeface="+mn-ea"/>
              </a:rPr>
              <a:t>是国家政治生活的</a:t>
            </a:r>
            <a:r>
              <a:rPr lang="zh-CN" altLang="en-US" sz="3200" b="1" strike="noStrike" noProof="1" dirty="0">
                <a:solidFill>
                  <a:srgbClr val="0000FF"/>
                </a:solidFill>
                <a:effectLst>
                  <a:outerShdw blurRad="38100" dist="38100" dir="2700000">
                    <a:srgbClr val="C0C0C0"/>
                  </a:outerShdw>
                </a:effectLst>
                <a:latin typeface="Arial" panose="020B0604020202020204" pitchFamily="34" charset="0"/>
                <a:ea typeface="黑体" panose="02010609060101010101" pitchFamily="49" charset="-122"/>
                <a:cs typeface="+mn-ea"/>
              </a:rPr>
              <a:t>最高决策者和领导者</a:t>
            </a:r>
            <a:endParaRPr lang="zh-CN" altLang="en-US" sz="3200" b="1" strike="noStrike" noProof="1" dirty="0">
              <a:solidFill>
                <a:srgbClr val="0000FF"/>
              </a:solidFill>
              <a:effectLst>
                <a:outerShdw blurRad="38100" dist="38100" dir="2700000">
                  <a:srgbClr val="C0C0C0"/>
                </a:outerShdw>
              </a:effectLst>
              <a:latin typeface="Arial" panose="020B0604020202020204" pitchFamily="34" charset="0"/>
              <a:ea typeface="黑体" panose="02010609060101010101" pitchFamily="49" charset="-122"/>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549"/>
                                        </p:tgtEl>
                                        <p:attrNameLst>
                                          <p:attrName>style.visibility</p:attrName>
                                        </p:attrNameLst>
                                      </p:cBhvr>
                                      <p:to>
                                        <p:strVal val="visible"/>
                                      </p:to>
                                    </p:set>
                                    <p:anim calcmode="lin" valueType="num">
                                      <p:cBhvr>
                                        <p:cTn id="7" dur="1000" fill="hold"/>
                                        <p:tgtEl>
                                          <p:spTgt spid="22549"/>
                                        </p:tgtEl>
                                        <p:attrNameLst>
                                          <p:attrName>ppt_w</p:attrName>
                                        </p:attrNameLst>
                                      </p:cBhvr>
                                      <p:tavLst>
                                        <p:tav tm="0">
                                          <p:val>
                                            <p:strVal val="#ppt_w*0.70"/>
                                          </p:val>
                                        </p:tav>
                                        <p:tav tm="100000">
                                          <p:val>
                                            <p:strVal val="#ppt_w"/>
                                          </p:val>
                                        </p:tav>
                                      </p:tavLst>
                                    </p:anim>
                                    <p:anim calcmode="lin" valueType="num">
                                      <p:cBhvr>
                                        <p:cTn id="8" dur="1000" fill="hold"/>
                                        <p:tgtEl>
                                          <p:spTgt spid="22549"/>
                                        </p:tgtEl>
                                        <p:attrNameLst>
                                          <p:attrName>ppt_h</p:attrName>
                                        </p:attrNameLst>
                                      </p:cBhvr>
                                      <p:tavLst>
                                        <p:tav tm="0">
                                          <p:val>
                                            <p:strVal val="#ppt_h"/>
                                          </p:val>
                                        </p:tav>
                                        <p:tav tm="100000">
                                          <p:val>
                                            <p:strVal val="#ppt_h"/>
                                          </p:val>
                                        </p:tav>
                                      </p:tavLst>
                                    </p:anim>
                                    <p:animEffect transition="in" filter="fade">
                                      <p:cBhvr>
                                        <p:cTn id="9" dur="1000"/>
                                        <p:tgtEl>
                                          <p:spTgt spid="22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xfrm>
            <a:off x="2330450" y="-90487"/>
            <a:ext cx="8229600" cy="1143000"/>
          </a:xfrm>
        </p:spPr>
        <p:txBody>
          <a:bodyPr vert="horz" wrap="square" lIns="91440" tIns="45720" rIns="91440" bIns="45720" anchor="ctr"/>
          <a:p>
            <a:pPr lvl="0" eaLnBrk="1" hangingPunct="1"/>
            <a:r>
              <a:rPr lang="zh-CN" altLang="en-US" sz="3600" b="1" dirty="0">
                <a:solidFill>
                  <a:schemeClr val="tx1"/>
                </a:solidFill>
                <a:latin typeface="华文中宋" pitchFamily="2" charset="-122"/>
                <a:ea typeface="华文中宋" pitchFamily="2" charset="-122"/>
              </a:rPr>
              <a:t>课堂小结</a:t>
            </a:r>
            <a:r>
              <a:rPr lang="en-US" altLang="zh-CN" sz="3600" b="1" dirty="0">
                <a:solidFill>
                  <a:schemeClr val="tx1"/>
                </a:solidFill>
                <a:latin typeface="华文中宋" pitchFamily="2" charset="-122"/>
                <a:ea typeface="华文中宋" pitchFamily="2" charset="-122"/>
              </a:rPr>
              <a:t>:——“</a:t>
            </a:r>
            <a:r>
              <a:rPr lang="zh-CN" altLang="en-US" sz="3600" b="1" dirty="0">
                <a:solidFill>
                  <a:schemeClr val="tx1"/>
                </a:solidFill>
                <a:latin typeface="华文中宋" pitchFamily="2" charset="-122"/>
                <a:ea typeface="华文中宋" pitchFamily="2" charset="-122"/>
              </a:rPr>
              <a:t>一、二、三、四”</a:t>
            </a:r>
            <a:endParaRPr lang="zh-CN" altLang="en-US" sz="3600" b="1" dirty="0">
              <a:solidFill>
                <a:schemeClr val="tx1"/>
              </a:solidFill>
              <a:latin typeface="华文中宋" pitchFamily="2" charset="-122"/>
              <a:ea typeface="华文中宋" pitchFamily="2" charset="-122"/>
            </a:endParaRPr>
          </a:p>
        </p:txBody>
      </p:sp>
      <p:sp>
        <p:nvSpPr>
          <p:cNvPr id="270339" name="Rectangle 3"/>
          <p:cNvSpPr>
            <a:spLocks noGrp="1"/>
          </p:cNvSpPr>
          <p:nvPr>
            <p:ph type="body"/>
          </p:nvPr>
        </p:nvSpPr>
        <p:spPr>
          <a:xfrm>
            <a:off x="1919288" y="981075"/>
            <a:ext cx="8785225" cy="5616575"/>
          </a:xfrm>
        </p:spPr>
        <p:txBody>
          <a:bodyPr vert="horz" wrap="square" lIns="91440" tIns="45720" rIns="91440" bIns="45720" anchor="t"/>
          <a:p>
            <a:pPr lvl="0" eaLnBrk="1" hangingPunct="1">
              <a:lnSpc>
                <a:spcPct val="90000"/>
              </a:lnSpc>
              <a:buNone/>
            </a:pPr>
            <a:r>
              <a:rPr lang="en-US" altLang="zh-CN" sz="2800" b="1" dirty="0"/>
              <a:t>         </a:t>
            </a:r>
            <a:r>
              <a:rPr lang="zh-CN" altLang="en-US" sz="2800" b="1" dirty="0">
                <a:solidFill>
                  <a:srgbClr val="FF3300"/>
                </a:solidFill>
              </a:rPr>
              <a:t>一条主线：</a:t>
            </a:r>
            <a:endParaRPr lang="zh-CN" altLang="en-US" sz="2800" b="1" dirty="0">
              <a:solidFill>
                <a:srgbClr val="FF3300"/>
              </a:solidFill>
            </a:endParaRPr>
          </a:p>
          <a:p>
            <a:pPr lvl="0" eaLnBrk="1" hangingPunct="1">
              <a:lnSpc>
                <a:spcPct val="90000"/>
              </a:lnSpc>
              <a:buNone/>
            </a:pPr>
            <a:r>
              <a:rPr lang="zh-CN" altLang="en-US" sz="2800" b="1" dirty="0"/>
              <a:t>         英国代议制的追求、确立和完善过程</a:t>
            </a:r>
            <a:endParaRPr lang="zh-CN" altLang="en-US" sz="2800" b="1" dirty="0"/>
          </a:p>
          <a:p>
            <a:pPr lvl="0" eaLnBrk="1" hangingPunct="1">
              <a:lnSpc>
                <a:spcPct val="90000"/>
              </a:lnSpc>
              <a:buNone/>
            </a:pPr>
            <a:r>
              <a:rPr lang="zh-CN" altLang="en-US" sz="2800" b="1" dirty="0"/>
              <a:t>         </a:t>
            </a:r>
            <a:r>
              <a:rPr lang="zh-CN" altLang="en-US" sz="2800" b="1" dirty="0">
                <a:solidFill>
                  <a:srgbClr val="FF3300"/>
                </a:solidFill>
              </a:rPr>
              <a:t>两个趋势</a:t>
            </a:r>
            <a:r>
              <a:rPr lang="en-US" altLang="zh-CN" sz="2800" b="1" dirty="0">
                <a:solidFill>
                  <a:srgbClr val="FF3300"/>
                </a:solidFill>
              </a:rPr>
              <a:t>:</a:t>
            </a:r>
            <a:endParaRPr lang="en-US" altLang="zh-CN" sz="2800" b="1" dirty="0">
              <a:solidFill>
                <a:srgbClr val="FF3300"/>
              </a:solidFill>
            </a:endParaRPr>
          </a:p>
          <a:p>
            <a:pPr lvl="0" eaLnBrk="1" hangingPunct="1">
              <a:lnSpc>
                <a:spcPct val="90000"/>
              </a:lnSpc>
              <a:buNone/>
            </a:pPr>
            <a:r>
              <a:rPr lang="en-US" altLang="zh-CN" sz="2800" b="1" dirty="0"/>
              <a:t>         </a:t>
            </a:r>
            <a:r>
              <a:rPr lang="zh-CN" altLang="en-US" sz="2800" b="1" dirty="0"/>
              <a:t>国王权力逐渐被削弱，议会和内阁权力不断加强</a:t>
            </a:r>
            <a:endParaRPr lang="zh-CN" altLang="en-US" sz="2800" b="1" dirty="0"/>
          </a:p>
          <a:p>
            <a:pPr lvl="0" eaLnBrk="1" hangingPunct="1">
              <a:lnSpc>
                <a:spcPct val="90000"/>
              </a:lnSpc>
              <a:buNone/>
            </a:pPr>
            <a:r>
              <a:rPr lang="zh-CN" altLang="en-US" sz="2800" b="1" dirty="0"/>
              <a:t>         </a:t>
            </a:r>
            <a:r>
              <a:rPr lang="zh-CN" altLang="en-US" sz="2800" b="1" dirty="0">
                <a:solidFill>
                  <a:srgbClr val="FF3300"/>
                </a:solidFill>
              </a:rPr>
              <a:t>三个下移：</a:t>
            </a:r>
            <a:endParaRPr lang="zh-CN" altLang="en-US" sz="2800" b="1" dirty="0">
              <a:solidFill>
                <a:srgbClr val="FF3300"/>
              </a:solidFill>
            </a:endParaRPr>
          </a:p>
          <a:p>
            <a:pPr lvl="0" eaLnBrk="1" hangingPunct="1">
              <a:lnSpc>
                <a:spcPct val="90000"/>
              </a:lnSpc>
              <a:buNone/>
            </a:pPr>
            <a:r>
              <a:rPr lang="zh-CN" altLang="en-US" sz="2800" b="1" dirty="0"/>
              <a:t>         立法权由国王下移到议会</a:t>
            </a:r>
            <a:endParaRPr lang="zh-CN" altLang="en-US" sz="2800" b="1" dirty="0"/>
          </a:p>
          <a:p>
            <a:pPr lvl="0" eaLnBrk="1" hangingPunct="1">
              <a:lnSpc>
                <a:spcPct val="90000"/>
              </a:lnSpc>
              <a:buNone/>
            </a:pPr>
            <a:r>
              <a:rPr lang="zh-CN" altLang="en-US" sz="2800" b="1" dirty="0"/>
              <a:t>         行政权由国王下移到内阁</a:t>
            </a:r>
            <a:endParaRPr lang="zh-CN" altLang="en-US" sz="2800" b="1" dirty="0"/>
          </a:p>
          <a:p>
            <a:pPr lvl="0" eaLnBrk="1" hangingPunct="1">
              <a:lnSpc>
                <a:spcPct val="90000"/>
              </a:lnSpc>
              <a:buNone/>
            </a:pPr>
            <a:r>
              <a:rPr lang="zh-CN" altLang="en-US" sz="2800" b="1" dirty="0"/>
              <a:t>         政治权利由贵族民主到工业资产阶级民主，并逐渐下移到公民民主</a:t>
            </a:r>
            <a:endParaRPr lang="zh-CN" altLang="en-US" sz="2800" b="1" dirty="0"/>
          </a:p>
          <a:p>
            <a:pPr lvl="0" eaLnBrk="1" hangingPunct="1">
              <a:lnSpc>
                <a:spcPct val="90000"/>
              </a:lnSpc>
              <a:buNone/>
            </a:pPr>
            <a:r>
              <a:rPr lang="zh-CN" altLang="en-US" sz="2800" b="1" dirty="0"/>
              <a:t>         </a:t>
            </a:r>
            <a:r>
              <a:rPr lang="zh-CN" altLang="en-US" sz="2800" b="1" dirty="0">
                <a:solidFill>
                  <a:srgbClr val="FF3300"/>
                </a:solidFill>
              </a:rPr>
              <a:t>四个制度创新</a:t>
            </a:r>
            <a:r>
              <a:rPr lang="en-US" altLang="zh-CN" sz="2800" b="1" dirty="0">
                <a:solidFill>
                  <a:srgbClr val="FF3300"/>
                </a:solidFill>
              </a:rPr>
              <a:t>:</a:t>
            </a:r>
            <a:endParaRPr lang="en-US" altLang="zh-CN" sz="2800" b="1" dirty="0">
              <a:solidFill>
                <a:srgbClr val="FF3300"/>
              </a:solidFill>
            </a:endParaRPr>
          </a:p>
          <a:p>
            <a:pPr lvl="0" eaLnBrk="1" hangingPunct="1">
              <a:lnSpc>
                <a:spcPct val="90000"/>
              </a:lnSpc>
              <a:buNone/>
            </a:pPr>
            <a:r>
              <a:rPr lang="en-US" altLang="zh-CN" sz="2800" b="1" dirty="0"/>
              <a:t>         </a:t>
            </a:r>
            <a:r>
              <a:rPr lang="zh-CN" altLang="en-US" sz="2800" b="1" dirty="0"/>
              <a:t>君主立宪制、议会制、责任内阁制、两党制</a:t>
            </a:r>
            <a:endParaRPr lang="zh-CN" altLang="en-US"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0339">
                                            <p:txEl>
                                              <p:charRg st="15" end="41"/>
                                            </p:txEl>
                                          </p:spTgt>
                                        </p:tgtEl>
                                        <p:attrNameLst>
                                          <p:attrName>style.visibility</p:attrName>
                                        </p:attrNameLst>
                                      </p:cBhvr>
                                      <p:to>
                                        <p:strVal val="visible"/>
                                      </p:to>
                                    </p:set>
                                    <p:anim calcmode="lin" valueType="num">
                                      <p:cBhvr additive="base">
                                        <p:cTn id="7" dur="500" fill="hold"/>
                                        <p:tgtEl>
                                          <p:spTgt spid="270339">
                                            <p:txEl>
                                              <p:charRg st="15" end="4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339">
                                            <p:txEl>
                                              <p:charRg st="15" end="4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0339">
                                            <p:txEl>
                                              <p:charRg st="56" end="87"/>
                                            </p:txEl>
                                          </p:spTgt>
                                        </p:tgtEl>
                                        <p:attrNameLst>
                                          <p:attrName>style.visibility</p:attrName>
                                        </p:attrNameLst>
                                      </p:cBhvr>
                                      <p:to>
                                        <p:strVal val="visible"/>
                                      </p:to>
                                    </p:set>
                                    <p:anim calcmode="lin" valueType="num">
                                      <p:cBhvr additive="base">
                                        <p:cTn id="13" dur="500" fill="hold"/>
                                        <p:tgtEl>
                                          <p:spTgt spid="270339">
                                            <p:txEl>
                                              <p:charRg st="56" end="8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0339">
                                            <p:txEl>
                                              <p:charRg st="56" end="8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0339">
                                            <p:txEl>
                                              <p:charRg st="102" end="123"/>
                                            </p:txEl>
                                          </p:spTgt>
                                        </p:tgtEl>
                                        <p:attrNameLst>
                                          <p:attrName>style.visibility</p:attrName>
                                        </p:attrNameLst>
                                      </p:cBhvr>
                                      <p:to>
                                        <p:strVal val="visible"/>
                                      </p:to>
                                    </p:set>
                                    <p:anim calcmode="lin" valueType="num">
                                      <p:cBhvr additive="base">
                                        <p:cTn id="19" dur="500" fill="hold"/>
                                        <p:tgtEl>
                                          <p:spTgt spid="270339">
                                            <p:txEl>
                                              <p:charRg st="102" end="12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0339">
                                            <p:txEl>
                                              <p:charRg st="102" end="12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0339">
                                            <p:txEl>
                                              <p:charRg st="123" end="144"/>
                                            </p:txEl>
                                          </p:spTgt>
                                        </p:tgtEl>
                                        <p:attrNameLst>
                                          <p:attrName>style.visibility</p:attrName>
                                        </p:attrNameLst>
                                      </p:cBhvr>
                                      <p:to>
                                        <p:strVal val="visible"/>
                                      </p:to>
                                    </p:set>
                                    <p:anim calcmode="lin" valueType="num">
                                      <p:cBhvr additive="base">
                                        <p:cTn id="25" dur="500" fill="hold"/>
                                        <p:tgtEl>
                                          <p:spTgt spid="270339">
                                            <p:txEl>
                                              <p:charRg st="123" end="14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0339">
                                            <p:txEl>
                                              <p:charRg st="123" end="14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0339">
                                            <p:txEl>
                                              <p:charRg st="144" end="183"/>
                                            </p:txEl>
                                          </p:spTgt>
                                        </p:tgtEl>
                                        <p:attrNameLst>
                                          <p:attrName>style.visibility</p:attrName>
                                        </p:attrNameLst>
                                      </p:cBhvr>
                                      <p:to>
                                        <p:strVal val="visible"/>
                                      </p:to>
                                    </p:set>
                                    <p:anim calcmode="lin" valueType="num">
                                      <p:cBhvr additive="base">
                                        <p:cTn id="31" dur="500" fill="hold"/>
                                        <p:tgtEl>
                                          <p:spTgt spid="270339">
                                            <p:txEl>
                                              <p:charRg st="144" end="18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0339">
                                            <p:txEl>
                                              <p:charRg st="144" end="18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0339">
                                            <p:txEl>
                                              <p:charRg st="200" end="229"/>
                                            </p:txEl>
                                          </p:spTgt>
                                        </p:tgtEl>
                                        <p:attrNameLst>
                                          <p:attrName>style.visibility</p:attrName>
                                        </p:attrNameLst>
                                      </p:cBhvr>
                                      <p:to>
                                        <p:strVal val="visible"/>
                                      </p:to>
                                    </p:set>
                                    <p:anim calcmode="lin" valueType="num">
                                      <p:cBhvr additive="base">
                                        <p:cTn id="37" dur="500" fill="hold"/>
                                        <p:tgtEl>
                                          <p:spTgt spid="270339">
                                            <p:txEl>
                                              <p:charRg st="200" end="22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0339">
                                            <p:txEl>
                                              <p:charRg st="200" end="22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p:nvPr/>
        </p:nvSpPr>
        <p:spPr>
          <a:xfrm>
            <a:off x="1746568" y="3083084"/>
            <a:ext cx="8281987" cy="2651760"/>
          </a:xfrm>
          <a:prstGeom prst="rect">
            <a:avLst/>
          </a:prstGeom>
          <a:noFill/>
          <a:ln w="9525">
            <a:noFill/>
          </a:ln>
        </p:spPr>
        <p:txBody>
          <a:bodyPr anchor="ctr">
            <a:spAutoFit/>
          </a:bodyPr>
          <a:p>
            <a:pPr lvl="0" eaLnBrk="1" hangingPunct="1"/>
            <a:r>
              <a:rPr lang="en-US" altLang="zh-CN" sz="2800" b="1" dirty="0">
                <a:latin typeface="Arial" panose="020B0604020202020204" pitchFamily="34" charset="0"/>
                <a:ea typeface="华文中宋" pitchFamily="2" charset="-122"/>
              </a:rPr>
              <a:t>        </a:t>
            </a:r>
            <a:r>
              <a:rPr lang="zh-CN" altLang="en-US" sz="2800" b="1" dirty="0">
                <a:latin typeface="Arial" panose="020B0604020202020204" pitchFamily="34" charset="0"/>
                <a:ea typeface="华文中宋" pitchFamily="2" charset="-122"/>
              </a:rPr>
              <a:t>正是在这种环境下，英国率先走向工业革命，也就</a:t>
            </a:r>
            <a:r>
              <a:rPr lang="zh-CN" altLang="en-US" sz="2800" b="1" dirty="0">
                <a:solidFill>
                  <a:srgbClr val="FF0000"/>
                </a:solidFill>
                <a:latin typeface="Arial" panose="020B0604020202020204" pitchFamily="34" charset="0"/>
                <a:ea typeface="华文中宋" pitchFamily="2" charset="-122"/>
              </a:rPr>
              <a:t>从一个文明边缘的小国走向了世界的中心，并开创了一种新的文明</a:t>
            </a:r>
            <a:r>
              <a:rPr lang="zh-CN" altLang="en-US" sz="2800" b="1" dirty="0">
                <a:latin typeface="Arial" panose="020B0604020202020204" pitchFamily="34" charset="0"/>
                <a:ea typeface="华文中宋" pitchFamily="2" charset="-122"/>
              </a:rPr>
              <a:t>，迄至这时，我们可以看出英国为准备工业革命而走这的历史轨迹了，那就是：</a:t>
            </a:r>
            <a:r>
              <a:rPr lang="zh-CN" altLang="en-US" sz="2800" b="1" dirty="0">
                <a:solidFill>
                  <a:srgbClr val="FF0000"/>
                </a:solidFill>
                <a:latin typeface="Arial" panose="020B0604020202020204" pitchFamily="34" charset="0"/>
                <a:ea typeface="华文中宋" pitchFamily="2" charset="-122"/>
              </a:rPr>
              <a:t>形成民族国家</a:t>
            </a:r>
            <a:r>
              <a:rPr lang="en-US" altLang="zh-CN" sz="2800" b="1" dirty="0">
                <a:solidFill>
                  <a:srgbClr val="FF0000"/>
                </a:solidFill>
                <a:latin typeface="华文中宋" pitchFamily="2" charset="-122"/>
                <a:ea typeface="华文中宋" pitchFamily="2" charset="-122"/>
              </a:rPr>
              <a:t>——</a:t>
            </a:r>
            <a:r>
              <a:rPr lang="zh-CN" altLang="en-US" sz="2800" b="1" dirty="0">
                <a:solidFill>
                  <a:srgbClr val="FF0000"/>
                </a:solidFill>
                <a:latin typeface="Arial" panose="020B0604020202020204" pitchFamily="34" charset="0"/>
                <a:ea typeface="华文中宋" pitchFamily="2" charset="-122"/>
              </a:rPr>
              <a:t>克服专制权力</a:t>
            </a:r>
            <a:r>
              <a:rPr lang="en-US" altLang="zh-CN" sz="2800" b="1" dirty="0">
                <a:solidFill>
                  <a:srgbClr val="FF0000"/>
                </a:solidFill>
                <a:latin typeface="华文中宋" pitchFamily="2" charset="-122"/>
                <a:ea typeface="华文中宋" pitchFamily="2" charset="-122"/>
              </a:rPr>
              <a:t>——</a:t>
            </a:r>
            <a:r>
              <a:rPr lang="zh-CN" altLang="en-US" sz="2800" b="1" dirty="0">
                <a:solidFill>
                  <a:srgbClr val="FF0000"/>
                </a:solidFill>
                <a:latin typeface="Arial" panose="020B0604020202020204" pitchFamily="34" charset="0"/>
                <a:ea typeface="华文中宋" pitchFamily="2" charset="-122"/>
              </a:rPr>
              <a:t>走向工业革命</a:t>
            </a:r>
            <a:r>
              <a:rPr lang="zh-CN" altLang="en-US" sz="2800" b="1" dirty="0">
                <a:latin typeface="Arial" panose="020B0604020202020204" pitchFamily="34" charset="0"/>
                <a:ea typeface="华文中宋" pitchFamily="2" charset="-122"/>
              </a:rPr>
              <a:t>。</a:t>
            </a:r>
            <a:endParaRPr lang="zh-CN" altLang="en-US" sz="2800" b="1" dirty="0">
              <a:latin typeface="Arial" panose="020B0604020202020204" pitchFamily="34" charset="0"/>
              <a:ea typeface="华文中宋" pitchFamily="2" charset="-122"/>
            </a:endParaRPr>
          </a:p>
          <a:p>
            <a:pPr lvl="0" eaLnBrk="1" hangingPunct="1"/>
            <a:r>
              <a:rPr lang="zh-CN" altLang="en-US" sz="2800" b="1" dirty="0">
                <a:latin typeface="Arial" panose="020B0604020202020204" pitchFamily="34" charset="0"/>
                <a:ea typeface="华文中宋" pitchFamily="2" charset="-122"/>
              </a:rPr>
              <a:t>                          </a:t>
            </a:r>
            <a:r>
              <a:rPr lang="en-US" altLang="zh-CN" sz="2800" b="1" dirty="0">
                <a:latin typeface="华文中宋" pitchFamily="2" charset="-122"/>
                <a:ea typeface="华文中宋" pitchFamily="2" charset="-122"/>
              </a:rPr>
              <a:t>——</a:t>
            </a:r>
            <a:r>
              <a:rPr lang="zh-CN" altLang="en-US" sz="2800" b="1" dirty="0">
                <a:latin typeface="Arial" panose="020B0604020202020204" pitchFamily="34" charset="0"/>
                <a:ea typeface="华文中宋" pitchFamily="2" charset="-122"/>
              </a:rPr>
              <a:t>钱乘旦  许洁明</a:t>
            </a:r>
            <a:r>
              <a:rPr lang="en-US" altLang="zh-CN" sz="2800" b="1" dirty="0">
                <a:latin typeface="Arial" panose="020B0604020202020204" pitchFamily="34" charset="0"/>
                <a:ea typeface="华文中宋" pitchFamily="2" charset="-122"/>
              </a:rPr>
              <a:t>《</a:t>
            </a:r>
            <a:r>
              <a:rPr lang="zh-CN" altLang="en-US" sz="2800" b="1" dirty="0">
                <a:latin typeface="Arial" panose="020B0604020202020204" pitchFamily="34" charset="0"/>
                <a:ea typeface="华文中宋" pitchFamily="2" charset="-122"/>
              </a:rPr>
              <a:t>英国通史</a:t>
            </a:r>
            <a:r>
              <a:rPr lang="en-US" altLang="zh-CN" sz="2800" b="1" dirty="0">
                <a:latin typeface="Arial" panose="020B0604020202020204" pitchFamily="34" charset="0"/>
                <a:ea typeface="华文中宋" pitchFamily="2" charset="-122"/>
              </a:rPr>
              <a:t>》</a:t>
            </a:r>
            <a:endParaRPr lang="en-US" altLang="zh-CN" sz="2800" b="1" dirty="0">
              <a:latin typeface="Arial" panose="020B0604020202020204" pitchFamily="34" charset="0"/>
              <a:ea typeface="华文中宋" pitchFamily="2" charset="-122"/>
            </a:endParaRPr>
          </a:p>
        </p:txBody>
      </p:sp>
      <p:sp>
        <p:nvSpPr>
          <p:cNvPr id="24580" name="Rectangle 4"/>
          <p:cNvSpPr/>
          <p:nvPr/>
        </p:nvSpPr>
        <p:spPr>
          <a:xfrm>
            <a:off x="1855470" y="448628"/>
            <a:ext cx="8064500" cy="2225040"/>
          </a:xfrm>
          <a:prstGeom prst="rect">
            <a:avLst/>
          </a:prstGeom>
          <a:noFill/>
          <a:ln w="9525">
            <a:noFill/>
          </a:ln>
        </p:spPr>
        <p:txBody>
          <a:bodyPr>
            <a:spAutoFit/>
          </a:bodyPr>
          <a:p>
            <a:pPr lvl="0" eaLnBrk="1" hangingPunct="1"/>
            <a:r>
              <a:rPr lang="en-US" altLang="zh-CN" sz="28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英国式政治民主制的宏观特性表现为：</a:t>
            </a:r>
            <a:r>
              <a:rPr lang="zh-CN" altLang="en-US" sz="2800" b="1" dirty="0">
                <a:solidFill>
                  <a:srgbClr val="FF0000"/>
                </a:solidFill>
                <a:latin typeface="Arial" panose="020B0604020202020204" pitchFamily="34" charset="0"/>
                <a:ea typeface="宋体" panose="02010600030101010101" pitchFamily="2" charset="-122"/>
              </a:rPr>
              <a:t>原发的开拓性、累积的渐进性、曲折的连续性、灵活的稳定性和开放的示范性</a:t>
            </a:r>
            <a:r>
              <a:rPr lang="zh-CN" altLang="en-US" sz="2800" b="1" dirty="0">
                <a:latin typeface="Arial" panose="020B0604020202020204" pitchFamily="34" charset="0"/>
                <a:ea typeface="宋体" panose="02010600030101010101" pitchFamily="2" charset="-122"/>
              </a:rPr>
              <a:t>。</a:t>
            </a:r>
            <a:endParaRPr lang="zh-CN" altLang="en-US" sz="2800" b="1" dirty="0">
              <a:latin typeface="Arial" panose="020B0604020202020204" pitchFamily="34" charset="0"/>
              <a:ea typeface="宋体" panose="02010600030101010101" pitchFamily="2" charset="-122"/>
            </a:endParaRPr>
          </a:p>
          <a:p>
            <a:pPr lvl="0" eaLnBrk="1" hangingPunct="1"/>
            <a:r>
              <a:rPr lang="en-US" altLang="zh-CN" sz="2800" b="1" dirty="0">
                <a:latin typeface="Arial" panose="020B0604020202020204" pitchFamily="34" charset="0"/>
                <a:ea typeface="宋体" panose="02010600030101010101" pitchFamily="2" charset="-122"/>
              </a:rPr>
              <a:t>——</a:t>
            </a:r>
            <a:r>
              <a:rPr lang="zh-CN" altLang="en-US" sz="2800" b="1" dirty="0">
                <a:latin typeface="Arial" panose="020B0604020202020204" pitchFamily="34" charset="0"/>
                <a:ea typeface="宋体" panose="02010600030101010101" pitchFamily="2" charset="-122"/>
              </a:rPr>
              <a:t>摘编自刘骞、蒋媛萍</a:t>
            </a:r>
            <a:r>
              <a:rPr lang="en-US" altLang="zh-CN" sz="2800" b="1" dirty="0">
                <a:latin typeface="Arial" panose="020B0604020202020204" pitchFamily="34" charset="0"/>
                <a:ea typeface="宋体" panose="02010600030101010101" pitchFamily="2" charset="-122"/>
              </a:rPr>
              <a:t>《</a:t>
            </a:r>
            <a:r>
              <a:rPr lang="zh-CN" altLang="en-US" sz="2800" b="1" dirty="0">
                <a:latin typeface="Arial" panose="020B0604020202020204" pitchFamily="34" charset="0"/>
                <a:ea typeface="宋体" panose="02010600030101010101" pitchFamily="2" charset="-122"/>
              </a:rPr>
              <a:t>英国式政治民主制的发展特性及文化溯源</a:t>
            </a:r>
            <a:r>
              <a:rPr lang="en-US" altLang="zh-CN" sz="2800" b="1" dirty="0">
                <a:latin typeface="Arial" panose="020B0604020202020204" pitchFamily="34" charset="0"/>
                <a:ea typeface="宋体" panose="02010600030101010101" pitchFamily="2" charset="-122"/>
              </a:rPr>
              <a:t>》</a:t>
            </a:r>
            <a:endParaRPr lang="en-US" altLang="zh-CN" sz="2800" b="1" dirty="0">
              <a:latin typeface="Arial" panose="020B0604020202020204" pitchFamily="34"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4"/>
          <p:cNvSpPr txBox="1"/>
          <p:nvPr/>
        </p:nvSpPr>
        <p:spPr>
          <a:xfrm>
            <a:off x="1919288" y="1557338"/>
            <a:ext cx="8351837" cy="3383280"/>
          </a:xfrm>
          <a:prstGeom prst="rect">
            <a:avLst/>
          </a:prstGeom>
          <a:noFill/>
          <a:ln w="9525">
            <a:noFill/>
          </a:ln>
        </p:spPr>
        <p:txBody>
          <a:bodyPr>
            <a:spAutoFit/>
          </a:bodyPr>
          <a:p>
            <a:pPr lvl="0" eaLnBrk="1" hangingPunct="1"/>
            <a:r>
              <a:rPr lang="en-US" altLang="zh-CN" sz="3200" b="1" dirty="0">
                <a:latin typeface="Arial" panose="020B0604020202020204" pitchFamily="34" charset="0"/>
                <a:ea typeface="华文中宋" pitchFamily="2" charset="-122"/>
              </a:rPr>
              <a:t>      </a:t>
            </a:r>
            <a:r>
              <a:rPr lang="zh-CN" altLang="en-US" sz="3200" b="1" dirty="0">
                <a:latin typeface="Arial" panose="020B0604020202020204" pitchFamily="34" charset="0"/>
                <a:ea typeface="华文中宋" pitchFamily="2" charset="-122"/>
              </a:rPr>
              <a:t>英国政治模式的</a:t>
            </a:r>
            <a:r>
              <a:rPr lang="zh-CN" altLang="en-US" sz="3200" b="1" dirty="0">
                <a:solidFill>
                  <a:srgbClr val="FF0000"/>
                </a:solidFill>
                <a:latin typeface="Arial" panose="020B0604020202020204" pitchFamily="34" charset="0"/>
                <a:ea typeface="华文中宋" pitchFamily="2" charset="-122"/>
              </a:rPr>
              <a:t>独特性</a:t>
            </a:r>
            <a:r>
              <a:rPr lang="zh-CN" altLang="en-US" sz="3200" b="1" dirty="0">
                <a:latin typeface="Arial" panose="020B0604020202020204" pitchFamily="34" charset="0"/>
                <a:ea typeface="华文中宋" pitchFamily="2" charset="-122"/>
              </a:rPr>
              <a:t>，意义在于以最小的社会动荡换取国家的长足进步，成为近代世界的典范。当然，英国政治模式的</a:t>
            </a:r>
            <a:r>
              <a:rPr lang="zh-CN" altLang="en-US" sz="3200" b="1" dirty="0">
                <a:solidFill>
                  <a:srgbClr val="FF0000"/>
                </a:solidFill>
                <a:latin typeface="Arial" panose="020B0604020202020204" pitchFamily="34" charset="0"/>
                <a:ea typeface="华文中宋" pitchFamily="2" charset="-122"/>
              </a:rPr>
              <a:t>普适性</a:t>
            </a:r>
            <a:r>
              <a:rPr lang="zh-CN" altLang="en-US" sz="3200" b="1" dirty="0">
                <a:latin typeface="Arial" panose="020B0604020202020204" pitchFamily="34" charset="0"/>
                <a:ea typeface="华文中宋" pitchFamily="2" charset="-122"/>
              </a:rPr>
              <a:t>也是令人瞩目的。作为英国政治制度核心的君主立宪制，在当今世界仍然有相当大的影响力。</a:t>
            </a:r>
            <a:endParaRPr lang="zh-CN" altLang="en-US" sz="3200" b="1" dirty="0">
              <a:latin typeface="Arial" panose="020B0604020202020204" pitchFamily="34" charset="0"/>
              <a:ea typeface="华文中宋" pitchFamily="2" charset="-122"/>
            </a:endParaRPr>
          </a:p>
          <a:p>
            <a:pPr lvl="0" eaLnBrk="1" hangingPunct="1"/>
            <a:endParaRPr lang="zh-CN" altLang="en-US" sz="3200" b="1" dirty="0">
              <a:latin typeface="Arial" panose="020B0604020202020204" pitchFamily="34" charset="0"/>
              <a:ea typeface="华文中宋" pitchFamily="2" charset="-122"/>
            </a:endParaRPr>
          </a:p>
          <a:p>
            <a:pPr lvl="0" eaLnBrk="1" hangingPunct="1"/>
            <a:r>
              <a:rPr lang="zh-CN" altLang="en-US" sz="2400" b="1" dirty="0">
                <a:latin typeface="Arial" panose="020B0604020202020204" pitchFamily="34" charset="0"/>
                <a:ea typeface="华文中宋" pitchFamily="2" charset="-122"/>
              </a:rPr>
              <a:t>      </a:t>
            </a:r>
            <a:r>
              <a:rPr lang="en-US" altLang="zh-CN" sz="2400" b="1" dirty="0">
                <a:latin typeface="华文中宋" pitchFamily="2" charset="-122"/>
                <a:ea typeface="华文中宋" pitchFamily="2" charset="-122"/>
              </a:rPr>
              <a:t>——</a:t>
            </a:r>
            <a:r>
              <a:rPr lang="zh-CN" altLang="en-US" sz="2400" b="1" dirty="0">
                <a:latin typeface="Arial" panose="020B0604020202020204" pitchFamily="34" charset="0"/>
                <a:ea typeface="华文中宋" pitchFamily="2" charset="-122"/>
              </a:rPr>
              <a:t>杜芳、刘汝明主编</a:t>
            </a:r>
            <a:r>
              <a:rPr lang="en-US" altLang="zh-CN" sz="2400" b="1" dirty="0">
                <a:latin typeface="Arial" panose="020B0604020202020204" pitchFamily="34" charset="0"/>
                <a:ea typeface="华文中宋" pitchFamily="2" charset="-122"/>
              </a:rPr>
              <a:t>《</a:t>
            </a:r>
            <a:r>
              <a:rPr lang="zh-CN" altLang="en-US" sz="2400" b="1" dirty="0">
                <a:latin typeface="Arial" panose="020B0604020202020204" pitchFamily="34" charset="0"/>
                <a:ea typeface="华文中宋" pitchFamily="2" charset="-122"/>
              </a:rPr>
              <a:t>中学历史教学设计与案例研究</a:t>
            </a:r>
            <a:r>
              <a:rPr lang="en-US" altLang="zh-CN" sz="2400" b="1" dirty="0">
                <a:latin typeface="Arial" panose="020B0604020202020204" pitchFamily="34" charset="0"/>
                <a:ea typeface="华文中宋" pitchFamily="2" charset="-122"/>
              </a:rPr>
              <a:t>》</a:t>
            </a:r>
            <a:endParaRPr lang="en-US" altLang="zh-CN" sz="2400" b="1" dirty="0">
              <a:latin typeface="Arial" panose="020B0604020202020204" pitchFamily="34" charset="0"/>
              <a:ea typeface="华文中宋"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3" name="Rectangle 5"/>
          <p:cNvSpPr/>
          <p:nvPr/>
        </p:nvSpPr>
        <p:spPr>
          <a:xfrm>
            <a:off x="2997200" y="4437063"/>
            <a:ext cx="3962400" cy="1371600"/>
          </a:xfrm>
          <a:prstGeom prst="rect">
            <a:avLst/>
          </a:prstGeom>
          <a:noFill/>
          <a:ln w="9525">
            <a:noFill/>
          </a:ln>
        </p:spPr>
        <p:txBody>
          <a:bodyPr anchor="ctr"/>
          <a:p>
            <a:pPr lvl="0" eaLnBrk="1" hangingPunct="1">
              <a:lnSpc>
                <a:spcPct val="80000"/>
              </a:lnSpc>
            </a:pPr>
            <a:r>
              <a:rPr lang="zh-CN" altLang="en-US" sz="2800" b="1" dirty="0">
                <a:solidFill>
                  <a:schemeClr val="tx2"/>
                </a:solidFill>
                <a:latin typeface="Arial" panose="020B0604020202020204" pitchFamily="34" charset="0"/>
                <a:ea typeface="宋体" panose="02010600030101010101" pitchFamily="2" charset="-122"/>
              </a:rPr>
              <a:t>贵族和教士组成</a:t>
            </a:r>
            <a:br>
              <a:rPr lang="zh-CN" altLang="en-US" sz="2800" b="1" dirty="0">
                <a:solidFill>
                  <a:schemeClr val="tx2"/>
                </a:solidFill>
                <a:latin typeface="Arial" panose="020B0604020202020204" pitchFamily="34" charset="0"/>
                <a:ea typeface="宋体" panose="02010600030101010101" pitchFamily="2" charset="-122"/>
              </a:rPr>
            </a:br>
            <a:r>
              <a:rPr lang="zh-CN" altLang="en-US" sz="2800" b="1" dirty="0">
                <a:solidFill>
                  <a:schemeClr val="tx2"/>
                </a:solidFill>
                <a:latin typeface="Arial" panose="020B0604020202020204" pitchFamily="34" charset="0"/>
                <a:ea typeface="宋体" panose="02010600030101010101" pitchFamily="2" charset="-122"/>
              </a:rPr>
              <a:t>  又称贵族院。</a:t>
            </a:r>
            <a:endParaRPr lang="zh-CN" altLang="en-US" sz="2800" b="1" dirty="0">
              <a:solidFill>
                <a:schemeClr val="tx2"/>
              </a:solidFill>
              <a:latin typeface="Arial" panose="020B0604020202020204" pitchFamily="34" charset="0"/>
              <a:ea typeface="宋体" panose="02010600030101010101" pitchFamily="2" charset="-122"/>
            </a:endParaRPr>
          </a:p>
        </p:txBody>
      </p:sp>
      <p:sp>
        <p:nvSpPr>
          <p:cNvPr id="43014" name="Rectangle 6"/>
          <p:cNvSpPr/>
          <p:nvPr/>
        </p:nvSpPr>
        <p:spPr>
          <a:xfrm>
            <a:off x="6888163" y="4656138"/>
            <a:ext cx="5053012" cy="944880"/>
          </a:xfrm>
          <a:prstGeom prst="rect">
            <a:avLst/>
          </a:prstGeom>
          <a:noFill/>
          <a:ln w="9525">
            <a:noFill/>
          </a:ln>
        </p:spPr>
        <p:txBody>
          <a:bodyPr>
            <a:spAutoFit/>
          </a:bodyPr>
          <a:p>
            <a:pPr lvl="0" eaLnBrk="1" hangingPunct="1"/>
            <a:r>
              <a:rPr lang="zh-CN" altLang="en-US" sz="2800" b="1" dirty="0">
                <a:solidFill>
                  <a:schemeClr val="tx2"/>
                </a:solidFill>
                <a:latin typeface="Arial" panose="020B0604020202020204" pitchFamily="34" charset="0"/>
                <a:ea typeface="宋体" panose="02010600030101010101" pitchFamily="2" charset="-122"/>
              </a:rPr>
              <a:t>乡绅和市民组成</a:t>
            </a:r>
            <a:endParaRPr lang="zh-CN" altLang="en-US" sz="2800" b="1" dirty="0">
              <a:solidFill>
                <a:schemeClr val="tx2"/>
              </a:solidFill>
              <a:latin typeface="Arial" panose="020B0604020202020204" pitchFamily="34" charset="0"/>
              <a:ea typeface="宋体" panose="02010600030101010101" pitchFamily="2" charset="-122"/>
            </a:endParaRPr>
          </a:p>
          <a:p>
            <a:pPr lvl="0" eaLnBrk="1" hangingPunct="1"/>
            <a:r>
              <a:rPr lang="zh-CN" altLang="en-US" sz="2800" b="1" dirty="0">
                <a:solidFill>
                  <a:schemeClr val="tx2"/>
                </a:solidFill>
                <a:latin typeface="Arial" panose="020B0604020202020204" pitchFamily="34" charset="0"/>
                <a:ea typeface="宋体" panose="02010600030101010101" pitchFamily="2" charset="-122"/>
              </a:rPr>
              <a:t>   又称平民院。</a:t>
            </a:r>
            <a:endParaRPr lang="zh-CN" altLang="en-US" sz="2800" b="1" dirty="0">
              <a:solidFill>
                <a:schemeClr val="tx2"/>
              </a:solidFill>
              <a:latin typeface="Arial" panose="020B0604020202020204" pitchFamily="34" charset="0"/>
              <a:ea typeface="宋体" panose="02010600030101010101" pitchFamily="2" charset="-122"/>
            </a:endParaRPr>
          </a:p>
        </p:txBody>
      </p:sp>
      <p:grpSp>
        <p:nvGrpSpPr>
          <p:cNvPr id="2" name="Group 7"/>
          <p:cNvGrpSpPr/>
          <p:nvPr/>
        </p:nvGrpSpPr>
        <p:grpSpPr>
          <a:xfrm>
            <a:off x="2316163" y="1920875"/>
            <a:ext cx="3851275" cy="3196275"/>
            <a:chOff x="2041" y="1071"/>
            <a:chExt cx="3719" cy="3363"/>
          </a:xfrm>
        </p:grpSpPr>
        <p:pic>
          <p:nvPicPr>
            <p:cNvPr id="6156" name="Picture 8" descr="上议院"/>
            <p:cNvPicPr>
              <a:picLocks noChangeAspect="1"/>
            </p:cNvPicPr>
            <p:nvPr/>
          </p:nvPicPr>
          <p:blipFill>
            <a:blip r:embed="rId1"/>
            <a:stretch>
              <a:fillRect/>
            </a:stretch>
          </p:blipFill>
          <p:spPr>
            <a:xfrm>
              <a:off x="2041" y="1071"/>
              <a:ext cx="3719" cy="2864"/>
            </a:xfrm>
            <a:prstGeom prst="rect">
              <a:avLst/>
            </a:prstGeom>
            <a:noFill/>
            <a:ln w="9525">
              <a:noFill/>
            </a:ln>
          </p:spPr>
        </p:pic>
        <p:sp>
          <p:nvSpPr>
            <p:cNvPr id="6157" name="Text Box 9"/>
            <p:cNvSpPr txBox="1"/>
            <p:nvPr/>
          </p:nvSpPr>
          <p:spPr>
            <a:xfrm>
              <a:off x="3599" y="3889"/>
              <a:ext cx="909" cy="545"/>
            </a:xfrm>
            <a:prstGeom prst="rect">
              <a:avLst/>
            </a:prstGeom>
            <a:noFill/>
            <a:ln w="9525">
              <a:noFill/>
            </a:ln>
          </p:spPr>
          <p:txBody>
            <a:bodyPr>
              <a:spAutoFit/>
            </a:bodyPr>
            <a:p>
              <a:pPr lvl="0" eaLnBrk="1" hangingPunct="1">
                <a:spcBef>
                  <a:spcPct val="50000"/>
                </a:spcBef>
              </a:pPr>
              <a:endParaRPr lang="zh-CN" altLang="zh-CN" sz="2800" dirty="0">
                <a:latin typeface="Arial" panose="020B0604020202020204" pitchFamily="34" charset="0"/>
                <a:ea typeface="华文新魏" pitchFamily="2" charset="-122"/>
              </a:endParaRPr>
            </a:p>
          </p:txBody>
        </p:sp>
      </p:grpSp>
      <p:sp>
        <p:nvSpPr>
          <p:cNvPr id="6149" name="Text Box 10"/>
          <p:cNvSpPr txBox="1"/>
          <p:nvPr/>
        </p:nvSpPr>
        <p:spPr>
          <a:xfrm>
            <a:off x="3648075" y="1268413"/>
            <a:ext cx="2016125" cy="579120"/>
          </a:xfrm>
          <a:prstGeom prst="rect">
            <a:avLst/>
          </a:prstGeom>
          <a:noFill/>
          <a:ln w="9525">
            <a:noFill/>
          </a:ln>
        </p:spPr>
        <p:txBody>
          <a:bodyPr>
            <a:spAutoFit/>
          </a:bodyPr>
          <a:p>
            <a:pPr lvl="0" eaLnBrk="1" hangingPunct="1">
              <a:spcBef>
                <a:spcPct val="50000"/>
              </a:spcBef>
            </a:pPr>
            <a:r>
              <a:rPr lang="zh-CN" altLang="en-US" sz="3200" b="1" dirty="0">
                <a:solidFill>
                  <a:srgbClr val="CC0000"/>
                </a:solidFill>
                <a:latin typeface="Arial" panose="020B0604020202020204" pitchFamily="34" charset="0"/>
                <a:ea typeface="宋体" panose="02010600030101010101" pitchFamily="2" charset="-122"/>
              </a:rPr>
              <a:t>上院</a:t>
            </a:r>
            <a:endParaRPr lang="zh-CN" altLang="en-US" sz="3200" b="1" dirty="0">
              <a:solidFill>
                <a:srgbClr val="CC0000"/>
              </a:solidFill>
              <a:latin typeface="Arial" panose="020B0604020202020204" pitchFamily="34" charset="0"/>
              <a:ea typeface="宋体" panose="02010600030101010101" pitchFamily="2" charset="-122"/>
            </a:endParaRPr>
          </a:p>
        </p:txBody>
      </p:sp>
      <p:grpSp>
        <p:nvGrpSpPr>
          <p:cNvPr id="3" name="Group 11"/>
          <p:cNvGrpSpPr/>
          <p:nvPr/>
        </p:nvGrpSpPr>
        <p:grpSpPr>
          <a:xfrm>
            <a:off x="6316663" y="1920875"/>
            <a:ext cx="4027487" cy="3226471"/>
            <a:chOff x="2131" y="981"/>
            <a:chExt cx="3629" cy="3520"/>
          </a:xfrm>
        </p:grpSpPr>
        <p:pic>
          <p:nvPicPr>
            <p:cNvPr id="6154" name="Picture 12" descr="下议院"/>
            <p:cNvPicPr>
              <a:picLocks noChangeAspect="1"/>
            </p:cNvPicPr>
            <p:nvPr/>
          </p:nvPicPr>
          <p:blipFill>
            <a:blip r:embed="rId2"/>
            <a:stretch>
              <a:fillRect/>
            </a:stretch>
          </p:blipFill>
          <p:spPr>
            <a:xfrm>
              <a:off x="2131" y="981"/>
              <a:ext cx="3629" cy="2948"/>
            </a:xfrm>
            <a:prstGeom prst="rect">
              <a:avLst/>
            </a:prstGeom>
            <a:noFill/>
            <a:ln w="9525">
              <a:noFill/>
            </a:ln>
          </p:spPr>
        </p:pic>
        <p:sp>
          <p:nvSpPr>
            <p:cNvPr id="6155" name="Text Box 13"/>
            <p:cNvSpPr txBox="1"/>
            <p:nvPr/>
          </p:nvSpPr>
          <p:spPr>
            <a:xfrm>
              <a:off x="3503" y="3936"/>
              <a:ext cx="862" cy="565"/>
            </a:xfrm>
            <a:prstGeom prst="rect">
              <a:avLst/>
            </a:prstGeom>
            <a:noFill/>
            <a:ln w="9525">
              <a:noFill/>
            </a:ln>
          </p:spPr>
          <p:txBody>
            <a:bodyPr>
              <a:spAutoFit/>
            </a:bodyPr>
            <a:p>
              <a:pPr lvl="0" eaLnBrk="1" hangingPunct="1">
                <a:spcBef>
                  <a:spcPct val="50000"/>
                </a:spcBef>
              </a:pPr>
              <a:endParaRPr lang="zh-CN" altLang="zh-CN" sz="2800" dirty="0">
                <a:solidFill>
                  <a:schemeClr val="folHlink"/>
                </a:solidFill>
                <a:latin typeface="Arial" panose="020B0604020202020204" pitchFamily="34" charset="0"/>
                <a:ea typeface="华文新魏" pitchFamily="2" charset="-122"/>
              </a:endParaRPr>
            </a:p>
          </p:txBody>
        </p:sp>
      </p:grpSp>
      <p:sp>
        <p:nvSpPr>
          <p:cNvPr id="6151" name="Text Box 14"/>
          <p:cNvSpPr txBox="1"/>
          <p:nvPr/>
        </p:nvSpPr>
        <p:spPr>
          <a:xfrm>
            <a:off x="7716838" y="1268413"/>
            <a:ext cx="2016125" cy="579120"/>
          </a:xfrm>
          <a:prstGeom prst="rect">
            <a:avLst/>
          </a:prstGeom>
          <a:noFill/>
          <a:ln w="9525">
            <a:noFill/>
          </a:ln>
        </p:spPr>
        <p:txBody>
          <a:bodyPr>
            <a:spAutoFit/>
          </a:bodyPr>
          <a:p>
            <a:pPr lvl="0" eaLnBrk="1" hangingPunct="1">
              <a:spcBef>
                <a:spcPct val="50000"/>
              </a:spcBef>
            </a:pPr>
            <a:r>
              <a:rPr lang="zh-CN" altLang="en-US" sz="3200" b="1" dirty="0">
                <a:solidFill>
                  <a:srgbClr val="CC0000"/>
                </a:solidFill>
                <a:latin typeface="Arial" panose="020B0604020202020204" pitchFamily="34" charset="0"/>
                <a:ea typeface="宋体" panose="02010600030101010101" pitchFamily="2" charset="-122"/>
              </a:rPr>
              <a:t>下院</a:t>
            </a:r>
            <a:endParaRPr lang="zh-CN" altLang="en-US" sz="3200" b="1" dirty="0">
              <a:solidFill>
                <a:srgbClr val="CC0000"/>
              </a:solidFill>
              <a:latin typeface="Arial" panose="020B0604020202020204" pitchFamily="34" charset="0"/>
              <a:ea typeface="宋体" panose="02010600030101010101" pitchFamily="2" charset="-122"/>
            </a:endParaRPr>
          </a:p>
        </p:txBody>
      </p:sp>
      <p:sp>
        <p:nvSpPr>
          <p:cNvPr id="43028" name="Text Box 20"/>
          <p:cNvSpPr txBox="1"/>
          <p:nvPr/>
        </p:nvSpPr>
        <p:spPr>
          <a:xfrm>
            <a:off x="4295775" y="5805488"/>
            <a:ext cx="7762875" cy="640080"/>
          </a:xfrm>
          <a:prstGeom prst="rect">
            <a:avLst/>
          </a:prstGeom>
          <a:noFill/>
          <a:ln w="9525">
            <a:noFill/>
          </a:ln>
        </p:spPr>
        <p:txBody>
          <a:bodyPr wrap="none">
            <a:spAutoFit/>
          </a:bodyPr>
          <a:p>
            <a:pPr lvl="0" eaLnBrk="1" hangingPunct="1"/>
            <a:r>
              <a:rPr lang="zh-CN" altLang="en-US" sz="3600" b="1" dirty="0">
                <a:solidFill>
                  <a:srgbClr val="FF0000"/>
                </a:solidFill>
                <a:latin typeface="黑体" panose="02010609060101010101" pitchFamily="49" charset="-122"/>
                <a:ea typeface="黑体" panose="02010609060101010101" pitchFamily="49" charset="-122"/>
              </a:rPr>
              <a:t>传统二：召开议会决定重大事宜     </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1027" name="Rectangle 4"/>
          <p:cNvSpPr/>
          <p:nvPr/>
        </p:nvSpPr>
        <p:spPr>
          <a:xfrm>
            <a:off x="233998" y="6350"/>
            <a:ext cx="6985000" cy="1101090"/>
          </a:xfrm>
          <a:prstGeom prst="rect">
            <a:avLst/>
          </a:prstGeom>
          <a:noFill/>
          <a:ln w="9525">
            <a:noFill/>
          </a:ln>
        </p:spPr>
        <p:txBody>
          <a:bodyPr>
            <a:spAutoFit/>
          </a:bodyPr>
          <a:p>
            <a:pPr lvl="0" eaLnBrk="1" hangingPunct="1"/>
            <a:r>
              <a:rPr lang="zh-CN" altLang="en-US" sz="3200" b="1" dirty="0">
                <a:solidFill>
                  <a:schemeClr val="accent1"/>
                </a:solidFill>
                <a:latin typeface="微软雅黑" panose="020B0503020204020204" charset="-122"/>
                <a:ea typeface="微软雅黑" panose="020B0503020204020204" charset="-122"/>
              </a:rPr>
              <a:t>一、背景</a:t>
            </a:r>
            <a:endParaRPr lang="zh-CN" altLang="en-US" sz="3200" b="1" dirty="0">
              <a:solidFill>
                <a:schemeClr val="accent1"/>
              </a:solidFill>
              <a:latin typeface="微软雅黑" panose="020B0503020204020204" charset="-122"/>
              <a:ea typeface="微软雅黑" panose="020B0503020204020204" charset="-122"/>
            </a:endParaRPr>
          </a:p>
          <a:p>
            <a:pPr lvl="0" eaLnBrk="1" hangingPunct="1"/>
            <a:r>
              <a:rPr lang="en-US" altLang="zh-CN" sz="3200" b="1" dirty="0">
                <a:solidFill>
                  <a:schemeClr val="accent1"/>
                </a:solidFill>
                <a:latin typeface="微软雅黑" panose="020B0503020204020204" charset="-122"/>
                <a:ea typeface="微软雅黑" panose="020B0503020204020204" charset="-122"/>
              </a:rPr>
              <a:t>1</a:t>
            </a:r>
            <a:r>
              <a:rPr lang="zh-CN" altLang="en-US" sz="3200" b="1" dirty="0">
                <a:solidFill>
                  <a:schemeClr val="accent1"/>
                </a:solidFill>
                <a:latin typeface="微软雅黑" panose="020B0503020204020204" charset="-122"/>
                <a:ea typeface="微软雅黑" panose="020B0503020204020204" charset="-122"/>
              </a:rPr>
              <a:t>、历史传统    </a:t>
            </a:r>
            <a:endParaRPr lang="zh-CN" altLang="en-US" sz="3200" b="1" dirty="0">
              <a:solidFill>
                <a:schemeClr val="accent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3013"/>
                                        </p:tgtEl>
                                        <p:attrNameLst>
                                          <p:attrName>style.visibility</p:attrName>
                                        </p:attrNameLst>
                                      </p:cBhvr>
                                      <p:to>
                                        <p:strVal val="visible"/>
                                      </p:to>
                                    </p:set>
                                    <p:anim calcmode="lin" valueType="num">
                                      <p:cBhvr>
                                        <p:cTn id="16" dur="500" fill="hold"/>
                                        <p:tgtEl>
                                          <p:spTgt spid="4301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3013"/>
                                        </p:tgtEl>
                                        <p:attrNameLst>
                                          <p:attrName>ppt_y</p:attrName>
                                        </p:attrNameLst>
                                      </p:cBhvr>
                                      <p:tavLst>
                                        <p:tav tm="0">
                                          <p:val>
                                            <p:strVal val="#ppt_y"/>
                                          </p:val>
                                        </p:tav>
                                        <p:tav tm="100000">
                                          <p:val>
                                            <p:strVal val="#ppt_y"/>
                                          </p:val>
                                        </p:tav>
                                      </p:tavLst>
                                    </p:anim>
                                    <p:anim calcmode="lin" valueType="num">
                                      <p:cBhvr>
                                        <p:cTn id="18" dur="500" fill="hold"/>
                                        <p:tgtEl>
                                          <p:spTgt spid="4301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301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301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43014">
                                            <p:txEl>
                                              <p:charRg st="0" end="8"/>
                                            </p:txEl>
                                          </p:spTgt>
                                        </p:tgtEl>
                                        <p:attrNameLst>
                                          <p:attrName>style.visibility</p:attrName>
                                        </p:attrNameLst>
                                      </p:cBhvr>
                                      <p:to>
                                        <p:strVal val="visible"/>
                                      </p:to>
                                    </p:set>
                                    <p:anim calcmode="lin" valueType="num">
                                      <p:cBhvr>
                                        <p:cTn id="25" dur="500" fill="hold"/>
                                        <p:tgtEl>
                                          <p:spTgt spid="43014">
                                            <p:txEl>
                                              <p:charRg st="0"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3014">
                                            <p:txEl>
                                              <p:charRg st="0" end="8"/>
                                            </p:txEl>
                                          </p:spTgt>
                                        </p:tgtEl>
                                        <p:attrNameLst>
                                          <p:attrName>ppt_y</p:attrName>
                                        </p:attrNameLst>
                                      </p:cBhvr>
                                      <p:tavLst>
                                        <p:tav tm="0">
                                          <p:val>
                                            <p:strVal val="#ppt_y"/>
                                          </p:val>
                                        </p:tav>
                                        <p:tav tm="100000">
                                          <p:val>
                                            <p:strVal val="#ppt_y"/>
                                          </p:val>
                                        </p:tav>
                                      </p:tavLst>
                                    </p:anim>
                                    <p:anim calcmode="lin" valueType="num">
                                      <p:cBhvr>
                                        <p:cTn id="27" dur="500" fill="hold"/>
                                        <p:tgtEl>
                                          <p:spTgt spid="43014">
                                            <p:txEl>
                                              <p:charRg st="0"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3014">
                                            <p:txEl>
                                              <p:charRg st="0"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3014">
                                            <p:txEl>
                                              <p:charRg st="0" end="8"/>
                                            </p:txEl>
                                          </p:spTgt>
                                        </p:tgtEl>
                                      </p:cBhvr>
                                    </p:animEffect>
                                  </p:childTnLst>
                                </p:cTn>
                              </p:par>
                              <p:par>
                                <p:cTn id="30" presetID="41" presetClass="entr" presetSubtype="0" fill="hold" nodeType="withEffect">
                                  <p:stCondLst>
                                    <p:cond delay="0"/>
                                  </p:stCondLst>
                                  <p:iterate type="lt">
                                    <p:tmPct val="10000"/>
                                  </p:iterate>
                                  <p:childTnLst>
                                    <p:set>
                                      <p:cBhvr>
                                        <p:cTn id="31" dur="1" fill="hold">
                                          <p:stCondLst>
                                            <p:cond delay="0"/>
                                          </p:stCondLst>
                                        </p:cTn>
                                        <p:tgtEl>
                                          <p:spTgt spid="43014">
                                            <p:txEl>
                                              <p:charRg st="8" end="18"/>
                                            </p:txEl>
                                          </p:spTgt>
                                        </p:tgtEl>
                                        <p:attrNameLst>
                                          <p:attrName>style.visibility</p:attrName>
                                        </p:attrNameLst>
                                      </p:cBhvr>
                                      <p:to>
                                        <p:strVal val="visible"/>
                                      </p:to>
                                    </p:set>
                                    <p:anim calcmode="lin" valueType="num">
                                      <p:cBhvr>
                                        <p:cTn id="32" dur="500" fill="hold"/>
                                        <p:tgtEl>
                                          <p:spTgt spid="43014">
                                            <p:txEl>
                                              <p:charRg st="8" end="18"/>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43014">
                                            <p:txEl>
                                              <p:charRg st="8" end="18"/>
                                            </p:txEl>
                                          </p:spTgt>
                                        </p:tgtEl>
                                        <p:attrNameLst>
                                          <p:attrName>ppt_y</p:attrName>
                                        </p:attrNameLst>
                                      </p:cBhvr>
                                      <p:tavLst>
                                        <p:tav tm="0">
                                          <p:val>
                                            <p:strVal val="#ppt_y"/>
                                          </p:val>
                                        </p:tav>
                                        <p:tav tm="100000">
                                          <p:val>
                                            <p:strVal val="#ppt_y"/>
                                          </p:val>
                                        </p:tav>
                                      </p:tavLst>
                                    </p:anim>
                                    <p:anim calcmode="lin" valueType="num">
                                      <p:cBhvr>
                                        <p:cTn id="34" dur="500" fill="hold"/>
                                        <p:tgtEl>
                                          <p:spTgt spid="43014">
                                            <p:txEl>
                                              <p:charRg st="8" end="1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43014">
                                            <p:txEl>
                                              <p:charRg st="8" end="1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43014">
                                            <p:txEl>
                                              <p:charRg st="8" end="1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43028"/>
                                        </p:tgtEl>
                                        <p:attrNameLst>
                                          <p:attrName>style.visibility</p:attrName>
                                        </p:attrNameLst>
                                      </p:cBhvr>
                                      <p:to>
                                        <p:strVal val="visible"/>
                                      </p:to>
                                    </p:set>
                                    <p:animEffect transition="in" filter="slide(fromBottom)">
                                      <p:cBhvr>
                                        <p:cTn id="41" dur="500"/>
                                        <p:tgtEl>
                                          <p:spTgt spid="43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2"/>
          <p:cNvSpPr txBox="1"/>
          <p:nvPr/>
        </p:nvSpPr>
        <p:spPr>
          <a:xfrm>
            <a:off x="5303838" y="4854575"/>
            <a:ext cx="2220912" cy="944880"/>
          </a:xfrm>
          <a:prstGeom prst="rect">
            <a:avLst/>
          </a:prstGeom>
          <a:noFill/>
          <a:ln w="38100" cap="flat" cmpd="sng">
            <a:solidFill>
              <a:srgbClr val="0000FF"/>
            </a:solidFill>
            <a:prstDash val="solid"/>
            <a:miter/>
            <a:headEnd type="none" w="med" len="med"/>
            <a:tailEnd type="none" w="med" len="med"/>
          </a:ln>
        </p:spPr>
        <p:txBody>
          <a:bodyPr>
            <a:spAutoFit/>
          </a:bodyPr>
          <a:p>
            <a:pPr lvl="0" eaLnBrk="1" hangingPunct="1">
              <a:spcBef>
                <a:spcPct val="50000"/>
              </a:spcBef>
            </a:pPr>
            <a:r>
              <a:rPr lang="zh-CN" altLang="en-US" sz="2800" b="1" dirty="0">
                <a:solidFill>
                  <a:srgbClr val="0000FF"/>
                </a:solidFill>
                <a:latin typeface="黑体" panose="02010609060101010101" pitchFamily="49" charset="-122"/>
                <a:ea typeface="黑体" panose="02010609060101010101" pitchFamily="49" charset="-122"/>
              </a:rPr>
              <a:t>资产阶级、新贵族壮大</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3" name="Text Box 3"/>
          <p:cNvSpPr txBox="1"/>
          <p:nvPr/>
        </p:nvSpPr>
        <p:spPr>
          <a:xfrm>
            <a:off x="8112125" y="4854575"/>
            <a:ext cx="2055813" cy="944880"/>
          </a:xfrm>
          <a:prstGeom prst="rect">
            <a:avLst/>
          </a:prstGeom>
          <a:noFill/>
          <a:ln w="38100" cap="flat" cmpd="sng">
            <a:solidFill>
              <a:srgbClr val="0000FF"/>
            </a:solidFill>
            <a:prstDash val="solid"/>
            <a:miter/>
            <a:headEnd type="none" w="med" len="med"/>
            <a:tailEnd type="none" w="med" len="med"/>
          </a:ln>
        </p:spPr>
        <p:txBody>
          <a:bodyPr>
            <a:spAutoFit/>
          </a:bodyPr>
          <a:p>
            <a:pPr lvl="0" eaLnBrk="1" hangingPunct="1">
              <a:spcBef>
                <a:spcPct val="50000"/>
              </a:spcBef>
            </a:pPr>
            <a:r>
              <a:rPr lang="zh-CN" altLang="en-US" sz="2800" b="1" dirty="0">
                <a:solidFill>
                  <a:srgbClr val="0000FF"/>
                </a:solidFill>
                <a:latin typeface="黑体" panose="02010609060101010101" pitchFamily="49" charset="-122"/>
                <a:ea typeface="黑体" panose="02010609060101010101" pitchFamily="49" charset="-122"/>
              </a:rPr>
              <a:t>控制议会要求政治地位</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4" name="Text Box 4"/>
          <p:cNvSpPr txBox="1"/>
          <p:nvPr/>
        </p:nvSpPr>
        <p:spPr>
          <a:xfrm>
            <a:off x="2257425" y="1106488"/>
            <a:ext cx="1857375" cy="1158240"/>
          </a:xfrm>
          <a:prstGeom prst="rect">
            <a:avLst/>
          </a:prstGeom>
          <a:noFill/>
          <a:ln w="38100" cap="flat" cmpd="sng">
            <a:solidFill>
              <a:srgbClr val="0000FF"/>
            </a:solidFill>
            <a:prstDash val="solid"/>
            <a:miter/>
            <a:headEnd type="none" w="med" len="med"/>
            <a:tailEnd type="none" w="med" len="med"/>
          </a:ln>
        </p:spPr>
        <p:txBody>
          <a:bodyPr>
            <a:spAutoFit/>
          </a:bodyPr>
          <a:p>
            <a:pPr lvl="0" eaLnBrk="1" hangingPunct="1">
              <a:spcBef>
                <a:spcPct val="50000"/>
              </a:spcBef>
            </a:pPr>
            <a:r>
              <a:rPr lang="zh-CN" altLang="en-US" sz="2800" b="1" dirty="0">
                <a:solidFill>
                  <a:srgbClr val="0000FF"/>
                </a:solidFill>
                <a:latin typeface="黑体" panose="02010609060101010101" pitchFamily="49" charset="-122"/>
                <a:ea typeface="黑体" panose="02010609060101010101" pitchFamily="49" charset="-122"/>
              </a:rPr>
              <a:t>斯图亚特</a:t>
            </a:r>
            <a:endParaRPr lang="en-US" altLang="zh-CN" sz="2800" b="1" dirty="0">
              <a:solidFill>
                <a:srgbClr val="0000FF"/>
              </a:solidFill>
              <a:latin typeface="黑体" panose="02010609060101010101" pitchFamily="49" charset="-122"/>
              <a:ea typeface="黑体" panose="02010609060101010101" pitchFamily="49" charset="-122"/>
            </a:endParaRPr>
          </a:p>
          <a:p>
            <a:pPr lvl="0" eaLnBrk="1" hangingPunct="1">
              <a:spcBef>
                <a:spcPct val="50000"/>
              </a:spcBef>
            </a:pPr>
            <a:r>
              <a:rPr lang="zh-CN" altLang="en-US" sz="2800" b="1" dirty="0">
                <a:solidFill>
                  <a:srgbClr val="0000FF"/>
                </a:solidFill>
                <a:latin typeface="黑体" panose="02010609060101010101" pitchFamily="49" charset="-122"/>
                <a:ea typeface="黑体" panose="02010609060101010101" pitchFamily="49" charset="-122"/>
              </a:rPr>
              <a:t>王朝建立</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5" name="Text Box 5">
            <a:hlinkClick r:id="" action="ppaction://noaction"/>
          </p:cNvPr>
          <p:cNvSpPr txBox="1"/>
          <p:nvPr/>
        </p:nvSpPr>
        <p:spPr>
          <a:xfrm>
            <a:off x="5303838" y="1106488"/>
            <a:ext cx="1871662" cy="944880"/>
          </a:xfrm>
          <a:prstGeom prst="rect">
            <a:avLst/>
          </a:prstGeom>
          <a:noFill/>
          <a:ln w="38100" cap="flat" cmpd="sng">
            <a:solidFill>
              <a:srgbClr val="0000FF"/>
            </a:solidFill>
            <a:prstDash val="solid"/>
            <a:miter/>
            <a:headEnd type="none" w="med" len="med"/>
            <a:tailEnd type="none" w="med" len="med"/>
          </a:ln>
        </p:spPr>
        <p:txBody>
          <a:bodyPr>
            <a:spAutoFit/>
          </a:bodyPr>
          <a:p>
            <a:pPr lvl="0" eaLnBrk="1" hangingPunct="1">
              <a:spcBef>
                <a:spcPct val="50000"/>
              </a:spcBef>
            </a:pPr>
            <a:r>
              <a:rPr lang="zh-CN" altLang="en-US" sz="2800" b="1" dirty="0">
                <a:solidFill>
                  <a:srgbClr val="0000FF"/>
                </a:solidFill>
                <a:latin typeface="黑体" panose="02010609060101010101" pitchFamily="49" charset="-122"/>
                <a:ea typeface="黑体" panose="02010609060101010101" pitchFamily="49" charset="-122"/>
              </a:rPr>
              <a:t>强调“君权神授”</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6" name="Text Box 6"/>
          <p:cNvSpPr txBox="1"/>
          <p:nvPr/>
        </p:nvSpPr>
        <p:spPr>
          <a:xfrm>
            <a:off x="8112125" y="1106488"/>
            <a:ext cx="1800225" cy="944880"/>
          </a:xfrm>
          <a:prstGeom prst="rect">
            <a:avLst/>
          </a:prstGeom>
          <a:noFill/>
          <a:ln w="38100" cap="flat" cmpd="sng">
            <a:solidFill>
              <a:srgbClr val="0000FF"/>
            </a:solidFill>
            <a:prstDash val="solid"/>
            <a:miter/>
            <a:headEnd type="none" w="med" len="med"/>
            <a:tailEnd type="none" w="med" len="med"/>
          </a:ln>
        </p:spPr>
        <p:txBody>
          <a:bodyPr>
            <a:spAutoFit/>
          </a:bodyPr>
          <a:p>
            <a:pPr lvl="0" eaLnBrk="1" hangingPunct="1">
              <a:spcBef>
                <a:spcPct val="50000"/>
              </a:spcBef>
            </a:pPr>
            <a:r>
              <a:rPr lang="zh-CN" altLang="en-US" sz="2800" b="1" dirty="0">
                <a:solidFill>
                  <a:srgbClr val="0000FF"/>
                </a:solidFill>
                <a:latin typeface="黑体" panose="02010609060101010101" pitchFamily="49" charset="-122"/>
                <a:ea typeface="黑体" panose="02010609060101010101" pitchFamily="49" charset="-122"/>
              </a:rPr>
              <a:t>加强专制统治</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7" name="Text Box 7"/>
          <p:cNvSpPr txBox="1"/>
          <p:nvPr/>
        </p:nvSpPr>
        <p:spPr>
          <a:xfrm>
            <a:off x="7680325" y="2906713"/>
            <a:ext cx="2232025" cy="944880"/>
          </a:xfrm>
          <a:prstGeom prst="rect">
            <a:avLst/>
          </a:prstGeom>
          <a:noFill/>
          <a:ln w="76200" cap="flat" cmpd="sng">
            <a:solidFill>
              <a:srgbClr val="FF0000"/>
            </a:solidFill>
            <a:prstDash val="solid"/>
            <a:miter/>
            <a:headEnd type="none" w="med" len="med"/>
            <a:tailEnd type="none" w="med" len="med"/>
          </a:ln>
        </p:spPr>
        <p:txBody>
          <a:bodyPr>
            <a:spAutoFit/>
          </a:bodyPr>
          <a:p>
            <a:pPr lvl="0" algn="ctr" eaLnBrk="1" hangingPunct="1">
              <a:spcBef>
                <a:spcPct val="50000"/>
              </a:spcBef>
            </a:pPr>
            <a:r>
              <a:rPr lang="zh-CN" altLang="en-US" sz="2800" b="1" dirty="0">
                <a:solidFill>
                  <a:srgbClr val="0000FF"/>
                </a:solidFill>
                <a:latin typeface="黑体" panose="02010609060101010101" pitchFamily="49" charset="-122"/>
                <a:ea typeface="黑体" panose="02010609060101010101" pitchFamily="49" charset="-122"/>
              </a:rPr>
              <a:t>王权与议会权力斗争</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8" name="Text Box 8"/>
          <p:cNvSpPr txBox="1"/>
          <p:nvPr/>
        </p:nvSpPr>
        <p:spPr>
          <a:xfrm>
            <a:off x="4151313" y="3051175"/>
            <a:ext cx="2592387" cy="518160"/>
          </a:xfrm>
          <a:prstGeom prst="rect">
            <a:avLst/>
          </a:prstGeom>
          <a:noFill/>
          <a:ln w="76200" cap="flat" cmpd="sng">
            <a:solidFill>
              <a:srgbClr val="FF0000"/>
            </a:solidFill>
            <a:prstDash val="solid"/>
            <a:miter/>
            <a:headEnd type="none" w="med" len="med"/>
            <a:tailEnd type="none" w="med" len="med"/>
          </a:ln>
        </p:spPr>
        <p:txBody>
          <a:bodyPr>
            <a:spAutoFit/>
          </a:bodyPr>
          <a:p>
            <a:pPr lvl="0" algn="ctr" eaLnBrk="1" hangingPunct="1">
              <a:spcBef>
                <a:spcPct val="50000"/>
              </a:spcBef>
            </a:pPr>
            <a:r>
              <a:rPr lang="zh-CN" altLang="en-US" sz="2800" b="1" dirty="0">
                <a:solidFill>
                  <a:srgbClr val="0000FF"/>
                </a:solidFill>
                <a:latin typeface="黑体" panose="02010609060101010101" pitchFamily="49" charset="-122"/>
                <a:ea typeface="黑体" panose="02010609060101010101" pitchFamily="49" charset="-122"/>
              </a:rPr>
              <a:t>英国革命</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9" name="Line 9"/>
          <p:cNvSpPr/>
          <p:nvPr/>
        </p:nvSpPr>
        <p:spPr>
          <a:xfrm>
            <a:off x="4310063" y="1714500"/>
            <a:ext cx="720725" cy="0"/>
          </a:xfrm>
          <a:prstGeom prst="line">
            <a:avLst/>
          </a:prstGeom>
          <a:ln w="76200" cap="flat" cmpd="sng">
            <a:solidFill>
              <a:srgbClr val="FF0000"/>
            </a:solidFill>
            <a:prstDash val="solid"/>
            <a:headEnd type="none" w="med" len="med"/>
            <a:tailEnd type="triangle" w="med" len="med"/>
          </a:ln>
        </p:spPr>
      </p:sp>
      <p:sp>
        <p:nvSpPr>
          <p:cNvPr id="10" name="Line 10"/>
          <p:cNvSpPr/>
          <p:nvPr/>
        </p:nvSpPr>
        <p:spPr>
          <a:xfrm>
            <a:off x="7248525" y="1538288"/>
            <a:ext cx="792163" cy="0"/>
          </a:xfrm>
          <a:prstGeom prst="line">
            <a:avLst/>
          </a:prstGeom>
          <a:ln w="76200" cap="flat" cmpd="sng">
            <a:solidFill>
              <a:srgbClr val="FF0000"/>
            </a:solidFill>
            <a:prstDash val="solid"/>
            <a:headEnd type="none" w="med" len="med"/>
            <a:tailEnd type="triangle" w="med" len="med"/>
          </a:ln>
        </p:spPr>
      </p:sp>
      <p:sp>
        <p:nvSpPr>
          <p:cNvPr id="11" name="Line 11"/>
          <p:cNvSpPr/>
          <p:nvPr/>
        </p:nvSpPr>
        <p:spPr>
          <a:xfrm flipV="1">
            <a:off x="9120188" y="3990975"/>
            <a:ext cx="0" cy="792163"/>
          </a:xfrm>
          <a:prstGeom prst="line">
            <a:avLst/>
          </a:prstGeom>
          <a:ln w="76200" cap="flat" cmpd="sng">
            <a:solidFill>
              <a:srgbClr val="FF0000"/>
            </a:solidFill>
            <a:prstDash val="solid"/>
            <a:headEnd type="none" w="med" len="med"/>
            <a:tailEnd type="triangle" w="med" len="med"/>
          </a:ln>
        </p:spPr>
      </p:sp>
      <p:sp>
        <p:nvSpPr>
          <p:cNvPr id="12" name="Line 12"/>
          <p:cNvSpPr/>
          <p:nvPr/>
        </p:nvSpPr>
        <p:spPr>
          <a:xfrm>
            <a:off x="9120188" y="2046288"/>
            <a:ext cx="0" cy="793750"/>
          </a:xfrm>
          <a:prstGeom prst="line">
            <a:avLst/>
          </a:prstGeom>
          <a:ln w="76200" cap="flat" cmpd="sng">
            <a:solidFill>
              <a:srgbClr val="FF0000"/>
            </a:solidFill>
            <a:prstDash val="solid"/>
            <a:headEnd type="none" w="med" len="med"/>
            <a:tailEnd type="triangle" w="med" len="med"/>
          </a:ln>
        </p:spPr>
      </p:sp>
      <p:sp>
        <p:nvSpPr>
          <p:cNvPr id="13" name="Line 13"/>
          <p:cNvSpPr/>
          <p:nvPr/>
        </p:nvSpPr>
        <p:spPr>
          <a:xfrm flipH="1">
            <a:off x="6816725" y="3411538"/>
            <a:ext cx="792163" cy="0"/>
          </a:xfrm>
          <a:prstGeom prst="line">
            <a:avLst/>
          </a:prstGeom>
          <a:ln w="76200" cap="flat" cmpd="sng">
            <a:solidFill>
              <a:srgbClr val="FF0000"/>
            </a:solidFill>
            <a:prstDash val="solid"/>
            <a:headEnd type="none" w="med" len="med"/>
            <a:tailEnd type="triangle" w="med" len="med"/>
          </a:ln>
        </p:spPr>
      </p:sp>
      <p:sp>
        <p:nvSpPr>
          <p:cNvPr id="15" name="Text Box 15"/>
          <p:cNvSpPr txBox="1"/>
          <p:nvPr/>
        </p:nvSpPr>
        <p:spPr>
          <a:xfrm>
            <a:off x="2208213" y="4854575"/>
            <a:ext cx="2387600" cy="944880"/>
          </a:xfrm>
          <a:prstGeom prst="rect">
            <a:avLst/>
          </a:prstGeom>
          <a:noFill/>
          <a:ln w="38100" cap="flat" cmpd="sng">
            <a:solidFill>
              <a:srgbClr val="0000FF"/>
            </a:solidFill>
            <a:prstDash val="solid"/>
            <a:miter/>
            <a:headEnd type="none" w="med" len="med"/>
            <a:tailEnd type="none" w="med" len="med"/>
          </a:ln>
        </p:spPr>
        <p:txBody>
          <a:bodyPr>
            <a:spAutoFit/>
          </a:bodyPr>
          <a:p>
            <a:pPr lvl="0" algn="ctr" eaLnBrk="1" hangingPunct="1">
              <a:spcBef>
                <a:spcPct val="50000"/>
              </a:spcBef>
            </a:pPr>
            <a:r>
              <a:rPr lang="zh-CN" altLang="en-US" sz="2800" b="1" dirty="0">
                <a:solidFill>
                  <a:srgbClr val="0000FF"/>
                </a:solidFill>
                <a:latin typeface="黑体" panose="02010609060101010101" pitchFamily="49" charset="-122"/>
                <a:ea typeface="黑体" panose="02010609060101010101" pitchFamily="49" charset="-122"/>
              </a:rPr>
              <a:t>新航路开辟，资本主义发展</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16" name="Line 16"/>
          <p:cNvSpPr/>
          <p:nvPr/>
        </p:nvSpPr>
        <p:spPr>
          <a:xfrm>
            <a:off x="4511675" y="5286375"/>
            <a:ext cx="719138" cy="0"/>
          </a:xfrm>
          <a:prstGeom prst="line">
            <a:avLst/>
          </a:prstGeom>
          <a:ln w="76200" cap="flat" cmpd="sng">
            <a:solidFill>
              <a:srgbClr val="FF0000"/>
            </a:solidFill>
            <a:prstDash val="solid"/>
            <a:headEnd type="none" w="med" len="med"/>
            <a:tailEnd type="triangle" w="med" len="med"/>
          </a:ln>
        </p:spPr>
      </p:sp>
      <p:sp>
        <p:nvSpPr>
          <p:cNvPr id="17" name="Line 17"/>
          <p:cNvSpPr/>
          <p:nvPr/>
        </p:nvSpPr>
        <p:spPr>
          <a:xfrm>
            <a:off x="7319963" y="5286375"/>
            <a:ext cx="719137" cy="0"/>
          </a:xfrm>
          <a:prstGeom prst="line">
            <a:avLst/>
          </a:prstGeom>
          <a:ln w="76200" cap="flat" cmpd="sng">
            <a:solidFill>
              <a:srgbClr val="FF0000"/>
            </a:solidFill>
            <a:prstDash val="solid"/>
            <a:headEnd type="none" w="med" len="med"/>
            <a:tailEnd type="triangle" w="med" len="med"/>
          </a:ln>
        </p:spPr>
      </p:sp>
      <p:sp>
        <p:nvSpPr>
          <p:cNvPr id="7185" name="矩形 17"/>
          <p:cNvSpPr/>
          <p:nvPr/>
        </p:nvSpPr>
        <p:spPr>
          <a:xfrm>
            <a:off x="3453607" y="142875"/>
            <a:ext cx="5492750" cy="579120"/>
          </a:xfrm>
          <a:prstGeom prst="rect">
            <a:avLst/>
          </a:prstGeom>
          <a:noFill/>
          <a:ln w="9525">
            <a:noFill/>
          </a:ln>
        </p:spPr>
        <p:txBody>
          <a:bodyPr wrap="none">
            <a:spAutoFit/>
          </a:bodyPr>
          <a:p>
            <a:pPr lvl="0" algn="ctr" eaLnBrk="1" hangingPunct="1"/>
            <a:r>
              <a:rPr lang="en-US" altLang="zh-CN" sz="3200" b="1" dirty="0">
                <a:solidFill>
                  <a:schemeClr val="bg1"/>
                </a:solidFill>
                <a:latin typeface="黑体" panose="02010609060101010101" pitchFamily="49" charset="-122"/>
                <a:ea typeface="黑体" panose="02010609060101010101" pitchFamily="49" charset="-122"/>
              </a:rPr>
              <a:t>17</a:t>
            </a:r>
            <a:r>
              <a:rPr lang="zh-CN" altLang="en-US" sz="3200" b="1" dirty="0">
                <a:solidFill>
                  <a:schemeClr val="bg1"/>
                </a:solidFill>
                <a:latin typeface="黑体" panose="02010609060101010101" pitchFamily="49" charset="-122"/>
                <a:ea typeface="黑体" panose="02010609060101010101" pitchFamily="49" charset="-122"/>
              </a:rPr>
              <a:t>世纪英国王权与议会的斗争</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1027" name="Rectangle 4"/>
          <p:cNvSpPr/>
          <p:nvPr/>
        </p:nvSpPr>
        <p:spPr>
          <a:xfrm>
            <a:off x="233998" y="6350"/>
            <a:ext cx="6985000" cy="1101090"/>
          </a:xfrm>
          <a:prstGeom prst="rect">
            <a:avLst/>
          </a:prstGeom>
          <a:noFill/>
          <a:ln w="9525">
            <a:noFill/>
          </a:ln>
        </p:spPr>
        <p:txBody>
          <a:bodyPr>
            <a:spAutoFit/>
          </a:bodyPr>
          <a:p>
            <a:pPr lvl="0" eaLnBrk="1" hangingPunct="1"/>
            <a:r>
              <a:rPr lang="zh-CN" altLang="en-US" sz="3200" b="1" dirty="0">
                <a:solidFill>
                  <a:schemeClr val="accent1"/>
                </a:solidFill>
                <a:latin typeface="微软雅黑" panose="020B0503020204020204" charset="-122"/>
                <a:ea typeface="微软雅黑" panose="020B0503020204020204" charset="-122"/>
              </a:rPr>
              <a:t>一、背景</a:t>
            </a:r>
            <a:endParaRPr lang="zh-CN" altLang="en-US" sz="3200" b="1" dirty="0">
              <a:solidFill>
                <a:schemeClr val="accent1"/>
              </a:solidFill>
              <a:latin typeface="微软雅黑" panose="020B0503020204020204" charset="-122"/>
              <a:ea typeface="微软雅黑" panose="020B0503020204020204" charset="-122"/>
            </a:endParaRPr>
          </a:p>
          <a:p>
            <a:pPr lvl="0" eaLnBrk="1" hangingPunct="1"/>
            <a:r>
              <a:rPr lang="en-US" altLang="zh-CN" sz="3200" b="1" dirty="0">
                <a:solidFill>
                  <a:schemeClr val="accent1"/>
                </a:solidFill>
                <a:latin typeface="微软雅黑" panose="020B0503020204020204" charset="-122"/>
                <a:ea typeface="微软雅黑" panose="020B0503020204020204" charset="-122"/>
              </a:rPr>
              <a:t>2</a:t>
            </a:r>
            <a:r>
              <a:rPr lang="zh-CN" altLang="en-US" sz="3200" b="1" dirty="0">
                <a:solidFill>
                  <a:schemeClr val="accent1"/>
                </a:solidFill>
                <a:latin typeface="微软雅黑" panose="020B0503020204020204" charset="-122"/>
                <a:ea typeface="微软雅黑" panose="020B0503020204020204" charset="-122"/>
              </a:rPr>
              <a:t>、资产阶级革命    </a:t>
            </a:r>
            <a:endParaRPr lang="zh-CN" altLang="en-US" sz="3200" b="1" dirty="0">
              <a:solidFill>
                <a:schemeClr val="accent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000000"/>
                                          </p:val>
                                        </p:tav>
                                        <p:tav tm="100000">
                                          <p:val>
                                            <p:strVal val="#ppt_w"/>
                                          </p:val>
                                        </p:tav>
                                      </p:tavLst>
                                    </p:anim>
                                    <p:anim calcmode="lin" valueType="num">
                                      <p:cBhvr>
                                        <p:cTn id="8" dur="1000" fill="hold"/>
                                        <p:tgtEl>
                                          <p:spTgt spid="15"/>
                                        </p:tgtEl>
                                        <p:attrNameLst>
                                          <p:attrName>ppt_h</p:attrName>
                                        </p:attrNameLst>
                                      </p:cBhvr>
                                      <p:tavLst>
                                        <p:tav tm="0">
                                          <p:val>
                                            <p:fltVal val="0.00000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000000"/>
                                          </p:val>
                                        </p:tav>
                                        <p:tav tm="100000">
                                          <p:val>
                                            <p:strVal val="#ppt_w"/>
                                          </p:val>
                                        </p:tav>
                                      </p:tavLst>
                                    </p:anim>
                                    <p:anim calcmode="lin" valueType="num">
                                      <p:cBhvr>
                                        <p:cTn id="19" dur="1000" fill="hold"/>
                                        <p:tgtEl>
                                          <p:spTgt spid="2"/>
                                        </p:tgtEl>
                                        <p:attrNameLst>
                                          <p:attrName>ppt_h</p:attrName>
                                        </p:attrNameLst>
                                      </p:cBhvr>
                                      <p:tavLst>
                                        <p:tav tm="0">
                                          <p:val>
                                            <p:fltVal val="0.000000"/>
                                          </p:val>
                                        </p:tav>
                                        <p:tav tm="100000">
                                          <p:val>
                                            <p:strVal val="#ppt_h"/>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000000"/>
                                          </p:val>
                                        </p:tav>
                                        <p:tav tm="100000">
                                          <p:val>
                                            <p:strVal val="#ppt_w"/>
                                          </p:val>
                                        </p:tav>
                                      </p:tavLst>
                                    </p:anim>
                                    <p:anim calcmode="lin" valueType="num">
                                      <p:cBhvr>
                                        <p:cTn id="30" dur="1000" fill="hold"/>
                                        <p:tgtEl>
                                          <p:spTgt spid="3"/>
                                        </p:tgtEl>
                                        <p:attrNameLst>
                                          <p:attrName>ppt_h</p:attrName>
                                        </p:attrNameLst>
                                      </p:cBhvr>
                                      <p:tavLst>
                                        <p:tav tm="0">
                                          <p:val>
                                            <p:fltVal val="0.000000"/>
                                          </p:val>
                                        </p:tav>
                                        <p:tav tm="100000">
                                          <p:val>
                                            <p:strVal val="#ppt_h"/>
                                          </p:val>
                                        </p:tav>
                                      </p:tavLst>
                                    </p:anim>
                                    <p:animEffect transition="in" filter="fade">
                                      <p:cBhvr>
                                        <p:cTn id="31" dur="1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fltVal val="0.000000"/>
                                          </p:val>
                                        </p:tav>
                                        <p:tav tm="100000">
                                          <p:val>
                                            <p:strVal val="#ppt_w"/>
                                          </p:val>
                                        </p:tav>
                                      </p:tavLst>
                                    </p:anim>
                                    <p:anim calcmode="lin" valueType="num">
                                      <p:cBhvr>
                                        <p:cTn id="37" dur="1000" fill="hold"/>
                                        <p:tgtEl>
                                          <p:spTgt spid="4"/>
                                        </p:tgtEl>
                                        <p:attrNameLst>
                                          <p:attrName>ppt_h</p:attrName>
                                        </p:attrNameLst>
                                      </p:cBhvr>
                                      <p:tavLst>
                                        <p:tav tm="0">
                                          <p:val>
                                            <p:fltVal val="0.000000"/>
                                          </p:val>
                                        </p:tav>
                                        <p:tav tm="100000">
                                          <p:val>
                                            <p:strVal val="#ppt_h"/>
                                          </p:val>
                                        </p:tav>
                                      </p:tavLst>
                                    </p:anim>
                                    <p:animEffect transition="in" filter="fade">
                                      <p:cBhvr>
                                        <p:cTn id="38" dur="1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fltVal val="0.000000"/>
                                          </p:val>
                                        </p:tav>
                                        <p:tav tm="100000">
                                          <p:val>
                                            <p:strVal val="#ppt_w"/>
                                          </p:val>
                                        </p:tav>
                                      </p:tavLst>
                                    </p:anim>
                                    <p:anim calcmode="lin" valueType="num">
                                      <p:cBhvr>
                                        <p:cTn id="48" dur="1000" fill="hold"/>
                                        <p:tgtEl>
                                          <p:spTgt spid="5"/>
                                        </p:tgtEl>
                                        <p:attrNameLst>
                                          <p:attrName>ppt_h</p:attrName>
                                        </p:attrNameLst>
                                      </p:cBhvr>
                                      <p:tavLst>
                                        <p:tav tm="0">
                                          <p:val>
                                            <p:fltVal val="0.000000"/>
                                          </p:val>
                                        </p:tav>
                                        <p:tav tm="100000">
                                          <p:val>
                                            <p:strVal val="#ppt_h"/>
                                          </p:val>
                                        </p:tav>
                                      </p:tavLst>
                                    </p:anim>
                                    <p:animEffect transition="in" filter="fade">
                                      <p:cBhvr>
                                        <p:cTn id="49" dur="1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par>
                          <p:cTn id="55" fill="hold">
                            <p:stCondLst>
                              <p:cond delay="500"/>
                            </p:stCondLst>
                            <p:childTnLst>
                              <p:par>
                                <p:cTn id="56" presetID="53" presetClass="entr" presetSubtype="16"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1000" fill="hold"/>
                                        <p:tgtEl>
                                          <p:spTgt spid="6"/>
                                        </p:tgtEl>
                                        <p:attrNameLst>
                                          <p:attrName>ppt_w</p:attrName>
                                        </p:attrNameLst>
                                      </p:cBhvr>
                                      <p:tavLst>
                                        <p:tav tm="0">
                                          <p:val>
                                            <p:fltVal val="0.000000"/>
                                          </p:val>
                                        </p:tav>
                                        <p:tav tm="100000">
                                          <p:val>
                                            <p:strVal val="#ppt_w"/>
                                          </p:val>
                                        </p:tav>
                                      </p:tavLst>
                                    </p:anim>
                                    <p:anim calcmode="lin" valueType="num">
                                      <p:cBhvr>
                                        <p:cTn id="59" dur="1000" fill="hold"/>
                                        <p:tgtEl>
                                          <p:spTgt spid="6"/>
                                        </p:tgtEl>
                                        <p:attrNameLst>
                                          <p:attrName>ppt_h</p:attrName>
                                        </p:attrNameLst>
                                      </p:cBhvr>
                                      <p:tavLst>
                                        <p:tav tm="0">
                                          <p:val>
                                            <p:fltVal val="0.000000"/>
                                          </p:val>
                                        </p:tav>
                                        <p:tav tm="100000">
                                          <p:val>
                                            <p:strVal val="#ppt_h"/>
                                          </p:val>
                                        </p:tav>
                                      </p:tavLst>
                                    </p:anim>
                                    <p:animEffect transition="in" filter="fade">
                                      <p:cBhvr>
                                        <p:cTn id="60" dur="10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par>
                                <p:cTn id="66" presetID="22" presetClass="entr" presetSubtype="1"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up)">
                                      <p:cBhvr>
                                        <p:cTn id="68" dur="500"/>
                                        <p:tgtEl>
                                          <p:spTgt spid="12"/>
                                        </p:tgtEl>
                                      </p:cBhvr>
                                    </p:animEffect>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1000" fill="hold"/>
                                        <p:tgtEl>
                                          <p:spTgt spid="7"/>
                                        </p:tgtEl>
                                        <p:attrNameLst>
                                          <p:attrName>ppt_w</p:attrName>
                                        </p:attrNameLst>
                                      </p:cBhvr>
                                      <p:tavLst>
                                        <p:tav tm="0">
                                          <p:val>
                                            <p:fltVal val="0.000000"/>
                                          </p:val>
                                        </p:tav>
                                        <p:tav tm="100000">
                                          <p:val>
                                            <p:strVal val="#ppt_w"/>
                                          </p:val>
                                        </p:tav>
                                      </p:tavLst>
                                    </p:anim>
                                    <p:anim calcmode="lin" valueType="num">
                                      <p:cBhvr>
                                        <p:cTn id="73" dur="1000" fill="hold"/>
                                        <p:tgtEl>
                                          <p:spTgt spid="7"/>
                                        </p:tgtEl>
                                        <p:attrNameLst>
                                          <p:attrName>ppt_h</p:attrName>
                                        </p:attrNameLst>
                                      </p:cBhvr>
                                      <p:tavLst>
                                        <p:tav tm="0">
                                          <p:val>
                                            <p:fltVal val="0.000000"/>
                                          </p:val>
                                        </p:tav>
                                        <p:tav tm="100000">
                                          <p:val>
                                            <p:strVal val="#ppt_h"/>
                                          </p:val>
                                        </p:tav>
                                      </p:tavLst>
                                    </p:anim>
                                    <p:animEffect transition="in" filter="fade">
                                      <p:cBhvr>
                                        <p:cTn id="74" dur="10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right)">
                                      <p:cBhvr>
                                        <p:cTn id="79" dur="500"/>
                                        <p:tgtEl>
                                          <p:spTgt spid="13"/>
                                        </p:tgtEl>
                                      </p:cBhvr>
                                    </p:animEffect>
                                  </p:childTnLst>
                                </p:cTn>
                              </p:par>
                            </p:childTnLst>
                          </p:cTn>
                        </p:par>
                        <p:par>
                          <p:cTn id="80" fill="hold">
                            <p:stCondLst>
                              <p:cond delay="500"/>
                            </p:stCondLst>
                            <p:childTnLst>
                              <p:par>
                                <p:cTn id="81" presetID="53" presetClass="entr" presetSubtype="16" fill="hold" grpId="0" nodeType="after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p:cTn id="83" dur="1000" fill="hold"/>
                                        <p:tgtEl>
                                          <p:spTgt spid="8"/>
                                        </p:tgtEl>
                                        <p:attrNameLst>
                                          <p:attrName>ppt_w</p:attrName>
                                        </p:attrNameLst>
                                      </p:cBhvr>
                                      <p:tavLst>
                                        <p:tav tm="0">
                                          <p:val>
                                            <p:fltVal val="0.000000"/>
                                          </p:val>
                                        </p:tav>
                                        <p:tav tm="100000">
                                          <p:val>
                                            <p:strVal val="#ppt_w"/>
                                          </p:val>
                                        </p:tav>
                                      </p:tavLst>
                                    </p:anim>
                                    <p:anim calcmode="lin" valueType="num">
                                      <p:cBhvr>
                                        <p:cTn id="84" dur="1000" fill="hold"/>
                                        <p:tgtEl>
                                          <p:spTgt spid="8"/>
                                        </p:tgtEl>
                                        <p:attrNameLst>
                                          <p:attrName>ppt_h</p:attrName>
                                        </p:attrNameLst>
                                      </p:cBhvr>
                                      <p:tavLst>
                                        <p:tav tm="0">
                                          <p:val>
                                            <p:fltVal val="0.000000"/>
                                          </p:val>
                                        </p:tav>
                                        <p:tav tm="100000">
                                          <p:val>
                                            <p:strVal val="#ppt_h"/>
                                          </p:val>
                                        </p:tav>
                                      </p:tavLst>
                                    </p:anim>
                                    <p:animEffect transition="in" filter="fade">
                                      <p:cBhvr>
                                        <p:cTn id="8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bldLvl="0" animBg="1"/>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2" name="Line 2"/>
          <p:cNvSpPr/>
          <p:nvPr/>
        </p:nvSpPr>
        <p:spPr>
          <a:xfrm>
            <a:off x="1847850" y="5289550"/>
            <a:ext cx="8153400" cy="0"/>
          </a:xfrm>
          <a:prstGeom prst="line">
            <a:avLst/>
          </a:prstGeom>
          <a:ln w="38100" cap="flat" cmpd="sng">
            <a:solidFill>
              <a:schemeClr val="tx1"/>
            </a:solidFill>
            <a:prstDash val="solid"/>
            <a:headEnd type="none" w="med" len="med"/>
            <a:tailEnd type="triangle" w="med" len="med"/>
          </a:ln>
        </p:spPr>
      </p:sp>
      <p:sp>
        <p:nvSpPr>
          <p:cNvPr id="2053" name="Line 3"/>
          <p:cNvSpPr/>
          <p:nvPr/>
        </p:nvSpPr>
        <p:spPr>
          <a:xfrm flipV="1">
            <a:off x="2933700" y="1012825"/>
            <a:ext cx="0" cy="5591175"/>
          </a:xfrm>
          <a:prstGeom prst="line">
            <a:avLst/>
          </a:prstGeom>
          <a:ln w="38100" cap="flat" cmpd="sng">
            <a:solidFill>
              <a:schemeClr val="tx1"/>
            </a:solidFill>
            <a:prstDash val="solid"/>
            <a:headEnd type="none" w="med" len="med"/>
            <a:tailEnd type="triangle" w="med" len="med"/>
          </a:ln>
        </p:spPr>
      </p:sp>
      <p:sp>
        <p:nvSpPr>
          <p:cNvPr id="2054" name="Text Box 4"/>
          <p:cNvSpPr txBox="1"/>
          <p:nvPr/>
        </p:nvSpPr>
        <p:spPr>
          <a:xfrm>
            <a:off x="9010650" y="5441950"/>
            <a:ext cx="1600200" cy="457200"/>
          </a:xfrm>
          <a:prstGeom prst="rect">
            <a:avLst/>
          </a:prstGeom>
          <a:noFill/>
          <a:ln w="9525">
            <a:noFill/>
          </a:ln>
        </p:spPr>
        <p:txBody>
          <a:bodyPr>
            <a:spAutoFit/>
          </a:bodyPr>
          <a:p>
            <a:pPr lvl="0" algn="ctr" eaLnBrk="1" hangingPunct="1">
              <a:spcBef>
                <a:spcPct val="50000"/>
              </a:spcBef>
            </a:pPr>
            <a:r>
              <a:rPr lang="zh-CN" altLang="en-US" sz="2400" b="1" dirty="0">
                <a:latin typeface="Times New Roman" panose="02020603050405020304" pitchFamily="18" charset="0"/>
                <a:ea typeface="宋体" panose="02010600030101010101" pitchFamily="2" charset="-122"/>
              </a:rPr>
              <a:t>时间</a:t>
            </a:r>
            <a:endParaRPr lang="zh-CN" altLang="en-US" sz="2400" b="1" dirty="0">
              <a:latin typeface="Times New Roman" panose="02020603050405020304" pitchFamily="18" charset="0"/>
              <a:ea typeface="宋体" panose="02010600030101010101" pitchFamily="2" charset="-122"/>
            </a:endParaRPr>
          </a:p>
        </p:txBody>
      </p:sp>
      <p:sp>
        <p:nvSpPr>
          <p:cNvPr id="2055" name="Text Box 5"/>
          <p:cNvSpPr txBox="1"/>
          <p:nvPr/>
        </p:nvSpPr>
        <p:spPr>
          <a:xfrm>
            <a:off x="2358073" y="436563"/>
            <a:ext cx="548640" cy="1905000"/>
          </a:xfrm>
          <a:prstGeom prst="rect">
            <a:avLst/>
          </a:prstGeom>
          <a:noFill/>
          <a:ln w="9525">
            <a:noFill/>
          </a:ln>
        </p:spPr>
        <p:txBody>
          <a:bodyPr vert="eaVert">
            <a:spAutoFit/>
          </a:bodyPr>
          <a:p>
            <a:pPr lvl="0" algn="ctr" eaLnBrk="1" hangingPunct="1">
              <a:spcBef>
                <a:spcPct val="50000"/>
              </a:spcBef>
            </a:pPr>
            <a:r>
              <a:rPr lang="zh-CN" altLang="en-US" sz="2400" b="1" dirty="0">
                <a:latin typeface="Times New Roman" panose="02020603050405020304" pitchFamily="18" charset="0"/>
                <a:ea typeface="宋体" panose="02010600030101010101" pitchFamily="2" charset="-122"/>
              </a:rPr>
              <a:t>过程</a:t>
            </a:r>
            <a:endParaRPr lang="zh-CN" altLang="en-US" sz="2400" b="1" dirty="0">
              <a:latin typeface="Times New Roman" panose="02020603050405020304" pitchFamily="18" charset="0"/>
              <a:ea typeface="宋体" panose="02010600030101010101" pitchFamily="2" charset="-122"/>
            </a:endParaRPr>
          </a:p>
        </p:txBody>
      </p:sp>
      <p:sp>
        <p:nvSpPr>
          <p:cNvPr id="93190" name="Text Box 6"/>
          <p:cNvSpPr txBox="1"/>
          <p:nvPr/>
        </p:nvSpPr>
        <p:spPr>
          <a:xfrm>
            <a:off x="4833620" y="260350"/>
            <a:ext cx="1097280" cy="1828800"/>
          </a:xfrm>
          <a:prstGeom prst="rect">
            <a:avLst/>
          </a:prstGeom>
          <a:solidFill>
            <a:srgbClr val="FF99CC"/>
          </a:solidFill>
          <a:ln w="9525" cap="flat" cmpd="sng">
            <a:solidFill>
              <a:srgbClr val="FF0000"/>
            </a:solidFill>
            <a:prstDash val="solid"/>
            <a:miter/>
            <a:headEnd type="none" w="med" len="med"/>
            <a:tailEnd type="none" w="med" len="med"/>
          </a:ln>
        </p:spPr>
        <p:txBody>
          <a:bodyPr vert="eaVert">
            <a:spAutoFit/>
          </a:bodyPr>
          <a:p>
            <a:pPr lvl="0" algn="ctr" eaLnBrk="1" hangingPunct="1">
              <a:spcBef>
                <a:spcPct val="50000"/>
              </a:spcBef>
            </a:pPr>
            <a:r>
              <a:rPr lang="en-US" altLang="zh-CN" sz="2400" dirty="0">
                <a:latin typeface="Times New Roman" panose="02020603050405020304" pitchFamily="18" charset="0"/>
                <a:ea typeface="宋体" panose="02010600030101010101" pitchFamily="2" charset="-122"/>
              </a:rPr>
              <a:t> </a:t>
            </a:r>
            <a:r>
              <a:rPr lang="zh-CN" altLang="en-US" sz="2400" b="1" dirty="0">
                <a:latin typeface="Times New Roman" panose="02020603050405020304" pitchFamily="18" charset="0"/>
                <a:ea typeface="宋体" panose="02010600030101010101" pitchFamily="2" charset="-122"/>
              </a:rPr>
              <a:t>建立共和国</a:t>
            </a:r>
            <a:endParaRPr lang="zh-CN" altLang="en-US" sz="2400" b="1" dirty="0">
              <a:latin typeface="Times New Roman" panose="02020603050405020304" pitchFamily="18" charset="0"/>
              <a:ea typeface="宋体" panose="02010600030101010101" pitchFamily="2" charset="-122"/>
            </a:endParaRPr>
          </a:p>
          <a:p>
            <a:pPr lvl="0" algn="ctr" eaLnBrk="1" hangingPunct="1">
              <a:spcBef>
                <a:spcPct val="50000"/>
              </a:spcBef>
            </a:pPr>
            <a:r>
              <a:rPr lang="zh-CN" altLang="en-US" sz="2400" b="1" dirty="0">
                <a:latin typeface="Times New Roman" panose="02020603050405020304" pitchFamily="18" charset="0"/>
                <a:ea typeface="宋体" panose="02010600030101010101" pitchFamily="2" charset="-122"/>
              </a:rPr>
              <a:t>处死国王 </a:t>
            </a:r>
            <a:endParaRPr lang="zh-CN" altLang="en-US" sz="2400" b="1" dirty="0">
              <a:latin typeface="Times New Roman" panose="02020603050405020304" pitchFamily="18" charset="0"/>
              <a:ea typeface="宋体" panose="02010600030101010101" pitchFamily="2" charset="-122"/>
            </a:endParaRPr>
          </a:p>
        </p:txBody>
      </p:sp>
      <p:sp>
        <p:nvSpPr>
          <p:cNvPr id="93191" name="Text Box 7"/>
          <p:cNvSpPr txBox="1"/>
          <p:nvPr/>
        </p:nvSpPr>
        <p:spPr>
          <a:xfrm>
            <a:off x="5429250" y="1860550"/>
            <a:ext cx="1524000" cy="518160"/>
          </a:xfrm>
          <a:prstGeom prst="rect">
            <a:avLst/>
          </a:prstGeom>
          <a:noFill/>
          <a:ln w="9525">
            <a:noFill/>
          </a:ln>
        </p:spPr>
        <p:txBody>
          <a:bodyPr>
            <a:spAutoFit/>
          </a:bodyPr>
          <a:p>
            <a:pPr lvl="0" algn="ctr" eaLnBrk="1" hangingPunct="1">
              <a:spcBef>
                <a:spcPct val="50000"/>
              </a:spcBef>
            </a:pPr>
            <a:r>
              <a:rPr lang="en-US" altLang="zh-CN" sz="2800" b="1" dirty="0">
                <a:latin typeface="Times New Roman" panose="02020603050405020304" pitchFamily="18" charset="0"/>
                <a:ea typeface="宋体" panose="02010600030101010101" pitchFamily="2" charset="-122"/>
              </a:rPr>
              <a:t>1649</a:t>
            </a:r>
            <a:r>
              <a:rPr lang="zh-CN" altLang="en-US" sz="2800" b="1" dirty="0">
                <a:latin typeface="Times New Roman" panose="02020603050405020304" pitchFamily="18" charset="0"/>
                <a:ea typeface="宋体" panose="02010600030101010101" pitchFamily="2" charset="-122"/>
              </a:rPr>
              <a:t>年</a:t>
            </a:r>
            <a:endParaRPr lang="zh-CN" altLang="en-US" sz="2800" b="1" dirty="0">
              <a:latin typeface="Times New Roman" panose="02020603050405020304" pitchFamily="18" charset="0"/>
              <a:ea typeface="宋体" panose="02010600030101010101" pitchFamily="2" charset="-122"/>
            </a:endParaRPr>
          </a:p>
        </p:txBody>
      </p:sp>
      <p:sp>
        <p:nvSpPr>
          <p:cNvPr id="93192" name="Text Box 8"/>
          <p:cNvSpPr txBox="1"/>
          <p:nvPr/>
        </p:nvSpPr>
        <p:spPr>
          <a:xfrm>
            <a:off x="3143885" y="1628775"/>
            <a:ext cx="548640" cy="2743200"/>
          </a:xfrm>
          <a:prstGeom prst="rect">
            <a:avLst/>
          </a:prstGeom>
          <a:solidFill>
            <a:srgbClr val="FF7C80"/>
          </a:solidFill>
          <a:ln w="9525" cap="flat" cmpd="sng">
            <a:solidFill>
              <a:srgbClr val="FF0000"/>
            </a:solidFill>
            <a:prstDash val="solid"/>
            <a:miter/>
            <a:headEnd type="none" w="med" len="med"/>
            <a:tailEnd type="none" w="med" len="med"/>
          </a:ln>
        </p:spPr>
        <p:txBody>
          <a:bodyPr vert="eaVert">
            <a:spAutoFit/>
          </a:bodyPr>
          <a:p>
            <a:pPr lvl="0" algn="ctr" eaLnBrk="1" hangingPunct="1">
              <a:spcBef>
                <a:spcPct val="50000"/>
              </a:spcBef>
            </a:pPr>
            <a:r>
              <a:rPr lang="zh-CN" altLang="en-US" sz="2400" b="1" dirty="0">
                <a:latin typeface="Times New Roman" panose="02020603050405020304" pitchFamily="18" charset="0"/>
                <a:ea typeface="宋体" panose="02010600030101010101" pitchFamily="2" charset="-122"/>
              </a:rPr>
              <a:t>苏格兰人民起义</a:t>
            </a:r>
            <a:endParaRPr lang="zh-CN" altLang="en-US" sz="2400" b="1" dirty="0">
              <a:latin typeface="Times New Roman" panose="02020603050405020304" pitchFamily="18" charset="0"/>
              <a:ea typeface="宋体" panose="02010600030101010101" pitchFamily="2" charset="-122"/>
            </a:endParaRPr>
          </a:p>
        </p:txBody>
      </p:sp>
      <p:sp>
        <p:nvSpPr>
          <p:cNvPr id="93193" name="Text Box 9"/>
          <p:cNvSpPr txBox="1"/>
          <p:nvPr/>
        </p:nvSpPr>
        <p:spPr>
          <a:xfrm>
            <a:off x="8858250" y="5975350"/>
            <a:ext cx="1371600" cy="457200"/>
          </a:xfrm>
          <a:prstGeom prst="rect">
            <a:avLst/>
          </a:prstGeom>
          <a:noFill/>
          <a:ln w="9525">
            <a:noFill/>
          </a:ln>
        </p:spPr>
        <p:txBody>
          <a:bodyPr>
            <a:spAutoFit/>
          </a:bodyPr>
          <a:p>
            <a:pPr lvl="0" algn="ctr" eaLnBrk="1" hangingPunct="1">
              <a:spcBef>
                <a:spcPct val="50000"/>
              </a:spcBef>
            </a:pPr>
            <a:r>
              <a:rPr lang="en-US" altLang="zh-CN" sz="2400" b="1" dirty="0">
                <a:latin typeface="Times New Roman" panose="02020603050405020304" pitchFamily="18" charset="0"/>
                <a:ea typeface="宋体" panose="02010600030101010101" pitchFamily="2" charset="-122"/>
              </a:rPr>
              <a:t>1660</a:t>
            </a:r>
            <a:r>
              <a:rPr lang="zh-CN" altLang="en-US" sz="2400" b="1" dirty="0">
                <a:latin typeface="Times New Roman" panose="02020603050405020304" pitchFamily="18" charset="0"/>
                <a:ea typeface="宋体" panose="02010600030101010101" pitchFamily="2" charset="-122"/>
              </a:rPr>
              <a:t>年</a:t>
            </a:r>
            <a:endParaRPr lang="zh-CN" altLang="en-US" sz="2400" b="1" dirty="0">
              <a:latin typeface="Times New Roman" panose="02020603050405020304" pitchFamily="18" charset="0"/>
              <a:ea typeface="宋体" panose="02010600030101010101" pitchFamily="2" charset="-122"/>
            </a:endParaRPr>
          </a:p>
        </p:txBody>
      </p:sp>
      <p:sp>
        <p:nvSpPr>
          <p:cNvPr id="93194" name="Text Box 10"/>
          <p:cNvSpPr txBox="1"/>
          <p:nvPr/>
        </p:nvSpPr>
        <p:spPr>
          <a:xfrm>
            <a:off x="8839200" y="2597150"/>
            <a:ext cx="1368425" cy="518160"/>
          </a:xfrm>
          <a:prstGeom prst="rect">
            <a:avLst/>
          </a:prstGeom>
          <a:noFill/>
          <a:ln w="9525">
            <a:noFill/>
          </a:ln>
        </p:spPr>
        <p:txBody>
          <a:bodyPr>
            <a:spAutoFit/>
          </a:bodyPr>
          <a:p>
            <a:pPr lvl="0" algn="ctr" eaLnBrk="1" hangingPunct="1">
              <a:spcBef>
                <a:spcPct val="50000"/>
              </a:spcBef>
            </a:pPr>
            <a:r>
              <a:rPr lang="en-US" altLang="zh-CN" sz="2800" b="1" dirty="0">
                <a:latin typeface="Times New Roman" panose="02020603050405020304" pitchFamily="18" charset="0"/>
                <a:ea typeface="宋体" panose="02010600030101010101" pitchFamily="2" charset="-122"/>
              </a:rPr>
              <a:t>1688</a:t>
            </a:r>
            <a:r>
              <a:rPr lang="zh-CN" altLang="en-US" sz="2800" b="1" dirty="0">
                <a:latin typeface="Times New Roman" panose="02020603050405020304" pitchFamily="18" charset="0"/>
                <a:ea typeface="宋体" panose="02010600030101010101" pitchFamily="2" charset="-122"/>
              </a:rPr>
              <a:t>年</a:t>
            </a:r>
            <a:endParaRPr lang="zh-CN" altLang="en-US" sz="2800" b="1" dirty="0">
              <a:latin typeface="Times New Roman" panose="02020603050405020304" pitchFamily="18" charset="0"/>
              <a:ea typeface="宋体" panose="02010600030101010101" pitchFamily="2" charset="-122"/>
            </a:endParaRPr>
          </a:p>
        </p:txBody>
      </p:sp>
      <p:cxnSp>
        <p:nvCxnSpPr>
          <p:cNvPr id="93195" name="AutoShape 11"/>
          <p:cNvCxnSpPr/>
          <p:nvPr/>
        </p:nvCxnSpPr>
        <p:spPr>
          <a:xfrm flipV="1">
            <a:off x="2070100" y="4324350"/>
            <a:ext cx="1676400" cy="1828800"/>
          </a:xfrm>
          <a:prstGeom prst="straightConnector1">
            <a:avLst/>
          </a:prstGeom>
          <a:ln w="38100" cap="flat" cmpd="sng">
            <a:solidFill>
              <a:srgbClr val="FF0000"/>
            </a:solidFill>
            <a:prstDash val="solid"/>
            <a:headEnd type="oval" w="med" len="med"/>
            <a:tailEnd type="oval" w="med" len="med"/>
          </a:ln>
        </p:spPr>
      </p:cxnSp>
      <p:sp>
        <p:nvSpPr>
          <p:cNvPr id="93196" name="Text Box 12"/>
          <p:cNvSpPr txBox="1"/>
          <p:nvPr/>
        </p:nvSpPr>
        <p:spPr>
          <a:xfrm>
            <a:off x="3870325" y="4252913"/>
            <a:ext cx="1371600" cy="518160"/>
          </a:xfrm>
          <a:prstGeom prst="rect">
            <a:avLst/>
          </a:prstGeom>
          <a:noFill/>
          <a:ln w="9525">
            <a:noFill/>
          </a:ln>
        </p:spPr>
        <p:txBody>
          <a:bodyPr>
            <a:spAutoFit/>
          </a:bodyPr>
          <a:p>
            <a:pPr lvl="0" eaLnBrk="1" hangingPunct="1">
              <a:spcBef>
                <a:spcPct val="50000"/>
              </a:spcBef>
            </a:pPr>
            <a:r>
              <a:rPr lang="en-US" altLang="zh-CN" sz="2800" b="1" dirty="0">
                <a:latin typeface="Times New Roman" panose="02020603050405020304" pitchFamily="18" charset="0"/>
                <a:ea typeface="宋体" panose="02010600030101010101" pitchFamily="2" charset="-122"/>
              </a:rPr>
              <a:t>1638</a:t>
            </a:r>
            <a:r>
              <a:rPr lang="zh-CN" altLang="en-US" sz="2800" b="1" dirty="0">
                <a:latin typeface="Times New Roman" panose="02020603050405020304" pitchFamily="18" charset="0"/>
                <a:ea typeface="宋体" panose="02010600030101010101" pitchFamily="2" charset="-122"/>
              </a:rPr>
              <a:t>年</a:t>
            </a:r>
            <a:endParaRPr lang="zh-CN" altLang="en-US" sz="2800" b="1" dirty="0">
              <a:latin typeface="Times New Roman" panose="02020603050405020304" pitchFamily="18" charset="0"/>
              <a:ea typeface="宋体" panose="02010600030101010101" pitchFamily="2" charset="-122"/>
            </a:endParaRPr>
          </a:p>
        </p:txBody>
      </p:sp>
      <p:cxnSp>
        <p:nvCxnSpPr>
          <p:cNvPr id="93197" name="AutoShape 13"/>
          <p:cNvCxnSpPr/>
          <p:nvPr/>
        </p:nvCxnSpPr>
        <p:spPr>
          <a:xfrm flipV="1">
            <a:off x="3783013" y="2955925"/>
            <a:ext cx="808037" cy="1343025"/>
          </a:xfrm>
          <a:prstGeom prst="straightConnector1">
            <a:avLst/>
          </a:prstGeom>
          <a:ln w="38100" cap="flat" cmpd="sng">
            <a:solidFill>
              <a:srgbClr val="FF0000"/>
            </a:solidFill>
            <a:prstDash val="solid"/>
            <a:headEnd type="oval" w="med" len="med"/>
            <a:tailEnd type="oval" w="med" len="med"/>
          </a:ln>
        </p:spPr>
      </p:cxnSp>
      <p:cxnSp>
        <p:nvCxnSpPr>
          <p:cNvPr id="93198" name="AutoShape 14"/>
          <p:cNvCxnSpPr/>
          <p:nvPr/>
        </p:nvCxnSpPr>
        <p:spPr>
          <a:xfrm flipV="1">
            <a:off x="4591050" y="2020888"/>
            <a:ext cx="838200" cy="914400"/>
          </a:xfrm>
          <a:prstGeom prst="straightConnector1">
            <a:avLst/>
          </a:prstGeom>
          <a:ln w="38100" cap="flat" cmpd="sng">
            <a:solidFill>
              <a:srgbClr val="FF0000"/>
            </a:solidFill>
            <a:prstDash val="solid"/>
            <a:headEnd type="none" w="med" len="med"/>
            <a:tailEnd type="oval" w="med" len="med"/>
          </a:ln>
        </p:spPr>
      </p:cxnSp>
      <p:cxnSp>
        <p:nvCxnSpPr>
          <p:cNvPr id="93199" name="AutoShape 15"/>
          <p:cNvCxnSpPr/>
          <p:nvPr/>
        </p:nvCxnSpPr>
        <p:spPr>
          <a:xfrm>
            <a:off x="5526088" y="2092325"/>
            <a:ext cx="2514600" cy="1828800"/>
          </a:xfrm>
          <a:prstGeom prst="straightConnector1">
            <a:avLst/>
          </a:prstGeom>
          <a:ln w="38100" cap="flat" cmpd="sng">
            <a:solidFill>
              <a:srgbClr val="FF0000"/>
            </a:solidFill>
            <a:prstDash val="solid"/>
            <a:headEnd type="oval" w="med" len="med"/>
            <a:tailEnd type="oval" w="med" len="med"/>
          </a:ln>
        </p:spPr>
      </p:cxnSp>
      <p:cxnSp>
        <p:nvCxnSpPr>
          <p:cNvPr id="93200" name="AutoShape 16"/>
          <p:cNvCxnSpPr/>
          <p:nvPr/>
        </p:nvCxnSpPr>
        <p:spPr>
          <a:xfrm>
            <a:off x="8047038" y="3892550"/>
            <a:ext cx="838200" cy="2133600"/>
          </a:xfrm>
          <a:prstGeom prst="straightConnector1">
            <a:avLst/>
          </a:prstGeom>
          <a:ln w="38100" cap="flat" cmpd="sng">
            <a:solidFill>
              <a:srgbClr val="FF0000"/>
            </a:solidFill>
            <a:prstDash val="solid"/>
            <a:headEnd type="oval" w="med" len="med"/>
            <a:tailEnd type="oval" w="med" len="med"/>
          </a:ln>
        </p:spPr>
      </p:cxnSp>
      <p:cxnSp>
        <p:nvCxnSpPr>
          <p:cNvPr id="93201" name="AutoShape 17"/>
          <p:cNvCxnSpPr/>
          <p:nvPr/>
        </p:nvCxnSpPr>
        <p:spPr>
          <a:xfrm flipV="1">
            <a:off x="8839200" y="2597150"/>
            <a:ext cx="1066800" cy="3429000"/>
          </a:xfrm>
          <a:prstGeom prst="straightConnector1">
            <a:avLst/>
          </a:prstGeom>
          <a:ln w="38100" cap="flat" cmpd="sng">
            <a:solidFill>
              <a:srgbClr val="FF0000"/>
            </a:solidFill>
            <a:prstDash val="solid"/>
            <a:headEnd type="none" w="med" len="med"/>
            <a:tailEnd type="oval" w="med" len="med"/>
          </a:ln>
        </p:spPr>
      </p:cxnSp>
      <p:sp>
        <p:nvSpPr>
          <p:cNvPr id="93202" name="Text Box 18">
            <a:hlinkClick r:id="" action="ppaction://noaction"/>
          </p:cNvPr>
          <p:cNvSpPr txBox="1"/>
          <p:nvPr/>
        </p:nvSpPr>
        <p:spPr>
          <a:xfrm>
            <a:off x="9636125" y="260350"/>
            <a:ext cx="609600" cy="2133600"/>
          </a:xfrm>
          <a:prstGeom prst="rect">
            <a:avLst/>
          </a:prstGeom>
          <a:solidFill>
            <a:srgbClr val="FF0000"/>
          </a:solidFill>
          <a:ln w="9525" cap="flat" cmpd="sng">
            <a:solidFill>
              <a:srgbClr val="FF0000"/>
            </a:solidFill>
            <a:prstDash val="solid"/>
            <a:miter/>
            <a:headEnd type="none" w="med" len="med"/>
            <a:tailEnd type="none" w="med" len="med"/>
          </a:ln>
        </p:spPr>
        <p:txBody>
          <a:bodyPr vert="eaVert">
            <a:spAutoFit/>
          </a:bodyPr>
          <a:p>
            <a:pPr lvl="0" eaLnBrk="1" hangingPunct="1">
              <a:spcBef>
                <a:spcPct val="50000"/>
              </a:spcBef>
            </a:pPr>
            <a:r>
              <a:rPr lang="en-US" altLang="zh-CN"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宋体" panose="02010600030101010101" pitchFamily="2" charset="-122"/>
              </a:rPr>
              <a:t>光荣革命”</a:t>
            </a:r>
            <a:endParaRPr lang="zh-CN" altLang="en-US" sz="2800" b="1" dirty="0">
              <a:latin typeface="Times New Roman" panose="02020603050405020304" pitchFamily="18" charset="0"/>
              <a:ea typeface="宋体" panose="02010600030101010101" pitchFamily="2" charset="-122"/>
            </a:endParaRPr>
          </a:p>
        </p:txBody>
      </p:sp>
      <p:sp>
        <p:nvSpPr>
          <p:cNvPr id="93203" name="Text Box 19"/>
          <p:cNvSpPr txBox="1"/>
          <p:nvPr/>
        </p:nvSpPr>
        <p:spPr>
          <a:xfrm>
            <a:off x="8191500" y="3821113"/>
            <a:ext cx="1266190" cy="458470"/>
          </a:xfrm>
          <a:prstGeom prst="rect">
            <a:avLst/>
          </a:prstGeom>
          <a:noFill/>
          <a:ln w="9525">
            <a:noFill/>
          </a:ln>
        </p:spPr>
        <p:txBody>
          <a:bodyPr wrap="none">
            <a:spAutoFit/>
          </a:bodyPr>
          <a:p>
            <a:pPr lvl="0" eaLnBrk="1" hangingPunct="1"/>
            <a:r>
              <a:rPr lang="en-US" altLang="zh-CN" sz="2400" b="1" dirty="0">
                <a:latin typeface="Tahoma" panose="020B0604030504040204" pitchFamily="34" charset="0"/>
                <a:ea typeface="宋体" panose="02010600030101010101" pitchFamily="2" charset="-122"/>
              </a:rPr>
              <a:t>1653</a:t>
            </a:r>
            <a:r>
              <a:rPr lang="zh-CN" altLang="en-US" sz="2400" b="1" dirty="0">
                <a:latin typeface="Tahoma" panose="020B0604030504040204" pitchFamily="34" charset="0"/>
                <a:ea typeface="宋体" panose="02010600030101010101" pitchFamily="2" charset="-122"/>
              </a:rPr>
              <a:t>年</a:t>
            </a:r>
            <a:endParaRPr lang="zh-CN" altLang="en-US" sz="2400" b="1" dirty="0">
              <a:latin typeface="Tahoma" panose="020B0604030504040204" pitchFamily="34" charset="0"/>
              <a:ea typeface="宋体" panose="02010600030101010101" pitchFamily="2" charset="-122"/>
            </a:endParaRPr>
          </a:p>
        </p:txBody>
      </p:sp>
      <p:sp>
        <p:nvSpPr>
          <p:cNvPr id="93205" name="Text Box 21"/>
          <p:cNvSpPr txBox="1"/>
          <p:nvPr/>
        </p:nvSpPr>
        <p:spPr>
          <a:xfrm>
            <a:off x="4570413" y="2752725"/>
            <a:ext cx="1266190" cy="458470"/>
          </a:xfrm>
          <a:prstGeom prst="rect">
            <a:avLst/>
          </a:prstGeom>
          <a:noFill/>
          <a:ln w="9525">
            <a:noFill/>
          </a:ln>
        </p:spPr>
        <p:txBody>
          <a:bodyPr wrap="none">
            <a:spAutoFit/>
          </a:bodyPr>
          <a:p>
            <a:pPr lvl="0" eaLnBrk="1" hangingPunct="1"/>
            <a:r>
              <a:rPr lang="en-US" altLang="zh-CN" sz="2400" b="1" dirty="0">
                <a:latin typeface="Tahoma" panose="020B0604030504040204" pitchFamily="34" charset="0"/>
                <a:ea typeface="宋体" panose="02010600030101010101" pitchFamily="2" charset="-122"/>
              </a:rPr>
              <a:t>1640</a:t>
            </a:r>
            <a:r>
              <a:rPr lang="zh-CN" altLang="en-US" sz="2400" b="1" dirty="0">
                <a:latin typeface="Tahoma" panose="020B0604030504040204" pitchFamily="34" charset="0"/>
                <a:ea typeface="宋体" panose="02010600030101010101" pitchFamily="2" charset="-122"/>
              </a:rPr>
              <a:t>年</a:t>
            </a:r>
            <a:endParaRPr lang="zh-CN" altLang="en-US" sz="2400" b="1" dirty="0">
              <a:latin typeface="Tahoma" panose="020B0604030504040204" pitchFamily="34" charset="0"/>
              <a:ea typeface="宋体" panose="02010600030101010101" pitchFamily="2" charset="-122"/>
            </a:endParaRPr>
          </a:p>
        </p:txBody>
      </p:sp>
      <p:sp>
        <p:nvSpPr>
          <p:cNvPr id="93206" name="Text Box 22"/>
          <p:cNvSpPr txBox="1"/>
          <p:nvPr/>
        </p:nvSpPr>
        <p:spPr>
          <a:xfrm>
            <a:off x="6030913" y="6127750"/>
            <a:ext cx="2751137" cy="457200"/>
          </a:xfrm>
          <a:prstGeom prst="rect">
            <a:avLst/>
          </a:prstGeom>
          <a:solidFill>
            <a:srgbClr val="FF99CC"/>
          </a:solidFill>
          <a:ln w="9525" cap="flat" cmpd="sng">
            <a:solidFill>
              <a:srgbClr val="FF0000"/>
            </a:solidFill>
            <a:prstDash val="solid"/>
            <a:miter/>
            <a:headEnd type="none" w="med" len="med"/>
            <a:tailEnd type="none" w="med" len="med"/>
          </a:ln>
        </p:spPr>
        <p:txBody>
          <a:bodyPr>
            <a:spAutoFit/>
          </a:bodyPr>
          <a:p>
            <a:pPr lvl="0" algn="ctr" eaLnBrk="1" hangingPunct="1">
              <a:spcBef>
                <a:spcPct val="50000"/>
              </a:spcBef>
            </a:pPr>
            <a:r>
              <a:rPr lang="zh-CN" altLang="en-US" sz="2400" b="1" dirty="0">
                <a:latin typeface="Times New Roman" panose="02020603050405020304" pitchFamily="18" charset="0"/>
                <a:ea typeface="宋体" panose="02010600030101010101" pitchFamily="2" charset="-122"/>
              </a:rPr>
              <a:t>斯图亚特王朝复辟</a:t>
            </a:r>
            <a:endParaRPr lang="zh-CN" altLang="en-US" sz="2400" b="1" dirty="0">
              <a:latin typeface="Times New Roman" panose="02020603050405020304" pitchFamily="18" charset="0"/>
              <a:ea typeface="宋体" panose="02010600030101010101" pitchFamily="2" charset="-122"/>
            </a:endParaRPr>
          </a:p>
        </p:txBody>
      </p:sp>
      <p:sp>
        <p:nvSpPr>
          <p:cNvPr id="93207" name="Text Box 23">
            <a:hlinkClick r:id="" action="ppaction://noaction"/>
          </p:cNvPr>
          <p:cNvSpPr txBox="1"/>
          <p:nvPr/>
        </p:nvSpPr>
        <p:spPr>
          <a:xfrm>
            <a:off x="4511675" y="3357563"/>
            <a:ext cx="1871663" cy="518160"/>
          </a:xfrm>
          <a:prstGeom prst="rect">
            <a:avLst/>
          </a:prstGeom>
          <a:solidFill>
            <a:srgbClr val="FF0000"/>
          </a:solidFill>
          <a:ln w="9525" cap="flat" cmpd="sng">
            <a:solidFill>
              <a:srgbClr val="FF0000"/>
            </a:solidFill>
            <a:prstDash val="solid"/>
            <a:miter/>
            <a:headEnd type="none" w="med" len="med"/>
            <a:tailEnd type="none" w="med" len="med"/>
          </a:ln>
        </p:spPr>
        <p:txBody>
          <a:bodyPr>
            <a:spAutoFit/>
          </a:bodyPr>
          <a:p>
            <a:pPr lvl="0" eaLnBrk="1" hangingPunct="1">
              <a:spcBef>
                <a:spcPct val="50000"/>
              </a:spcBef>
            </a:pPr>
            <a:r>
              <a:rPr lang="zh-CN" altLang="en-US" sz="2800" b="1" dirty="0">
                <a:latin typeface="Arial" panose="020B0604020202020204" pitchFamily="34" charset="0"/>
                <a:ea typeface="宋体" panose="02010600030101010101" pitchFamily="2" charset="-122"/>
              </a:rPr>
              <a:t>爆发革命</a:t>
            </a:r>
            <a:endParaRPr lang="zh-CN" altLang="en-US" sz="2800" b="1" dirty="0">
              <a:latin typeface="Arial" panose="020B0604020202020204" pitchFamily="34" charset="0"/>
              <a:ea typeface="宋体" panose="02010600030101010101" pitchFamily="2" charset="-122"/>
            </a:endParaRPr>
          </a:p>
        </p:txBody>
      </p:sp>
      <p:sp>
        <p:nvSpPr>
          <p:cNvPr id="1027" name="Rectangle 4"/>
          <p:cNvSpPr/>
          <p:nvPr/>
        </p:nvSpPr>
        <p:spPr>
          <a:xfrm>
            <a:off x="233998" y="6350"/>
            <a:ext cx="6985000" cy="1101090"/>
          </a:xfrm>
          <a:prstGeom prst="rect">
            <a:avLst/>
          </a:prstGeom>
          <a:noFill/>
          <a:ln w="9525">
            <a:noFill/>
          </a:ln>
        </p:spPr>
        <p:txBody>
          <a:bodyPr>
            <a:spAutoFit/>
          </a:bodyPr>
          <a:p>
            <a:pPr lvl="0" eaLnBrk="1" hangingPunct="1"/>
            <a:r>
              <a:rPr lang="zh-CN" altLang="en-US" sz="3200" b="1" dirty="0">
                <a:solidFill>
                  <a:schemeClr val="accent1"/>
                </a:solidFill>
                <a:latin typeface="微软雅黑" panose="020B0503020204020204" charset="-122"/>
                <a:ea typeface="微软雅黑" panose="020B0503020204020204" charset="-122"/>
              </a:rPr>
              <a:t>一、背景</a:t>
            </a:r>
            <a:endParaRPr lang="zh-CN" altLang="en-US" sz="3200" b="1" dirty="0">
              <a:solidFill>
                <a:schemeClr val="accent1"/>
              </a:solidFill>
              <a:latin typeface="微软雅黑" panose="020B0503020204020204" charset="-122"/>
              <a:ea typeface="微软雅黑" panose="020B0503020204020204" charset="-122"/>
            </a:endParaRPr>
          </a:p>
          <a:p>
            <a:pPr lvl="0" eaLnBrk="1" hangingPunct="1"/>
            <a:r>
              <a:rPr lang="en-US" altLang="zh-CN" sz="3200" b="1" dirty="0">
                <a:solidFill>
                  <a:schemeClr val="accent1"/>
                </a:solidFill>
                <a:latin typeface="微软雅黑" panose="020B0503020204020204" charset="-122"/>
                <a:ea typeface="微软雅黑" panose="020B0503020204020204" charset="-122"/>
              </a:rPr>
              <a:t>2</a:t>
            </a:r>
            <a:r>
              <a:rPr lang="zh-CN" altLang="en-US" sz="3200" b="1" dirty="0">
                <a:solidFill>
                  <a:schemeClr val="accent1"/>
                </a:solidFill>
                <a:latin typeface="微软雅黑" panose="020B0503020204020204" charset="-122"/>
                <a:ea typeface="微软雅黑" panose="020B0503020204020204" charset="-122"/>
              </a:rPr>
              <a:t>、资产阶级革命    </a:t>
            </a:r>
            <a:endParaRPr lang="zh-CN" altLang="en-US" sz="3200" b="1" dirty="0">
              <a:solidFill>
                <a:schemeClr val="accent1"/>
              </a:solidFill>
              <a:latin typeface="微软雅黑" panose="020B0503020204020204" charset="-122"/>
              <a:ea typeface="微软雅黑" panose="020B0503020204020204" charset="-122"/>
            </a:endParaRPr>
          </a:p>
        </p:txBody>
      </p:sp>
      <p:sp>
        <p:nvSpPr>
          <p:cNvPr id="8209" name="Text Box 19"/>
          <p:cNvSpPr txBox="1"/>
          <p:nvPr/>
        </p:nvSpPr>
        <p:spPr>
          <a:xfrm>
            <a:off x="8211185" y="4174173"/>
            <a:ext cx="4679950" cy="457200"/>
          </a:xfrm>
          <a:prstGeom prst="rect">
            <a:avLst/>
          </a:prstGeom>
          <a:noFill/>
          <a:ln w="9525">
            <a:noFill/>
          </a:ln>
        </p:spPr>
        <p:txBody>
          <a:bodyPr>
            <a:spAutoFit/>
          </a:bodyPr>
          <a:p>
            <a:pPr lvl="0" eaLnBrk="1" hangingPunct="1"/>
            <a:r>
              <a:rPr lang="zh-CN" altLang="en-US" sz="2400" b="1" dirty="0">
                <a:latin typeface="Arial" panose="020B0604020202020204" pitchFamily="34" charset="0"/>
                <a:ea typeface="宋体" panose="02010600030101010101" pitchFamily="2" charset="-122"/>
              </a:rPr>
              <a:t>克伦威尔就任护国主     </a:t>
            </a:r>
            <a:endParaRPr lang="zh-CN" altLang="en-US" sz="2400" b="1"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3195"/>
                                        </p:tgtEl>
                                        <p:attrNameLst>
                                          <p:attrName>style.visibility</p:attrName>
                                        </p:attrNameLst>
                                      </p:cBhvr>
                                      <p:to>
                                        <p:strVal val="visible"/>
                                      </p:to>
                                    </p:set>
                                    <p:animEffect transition="in" filter="wipe(down)">
                                      <p:cBhvr>
                                        <p:cTn id="7" dur="500"/>
                                        <p:tgtEl>
                                          <p:spTgt spid="9319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3192"/>
                                        </p:tgtEl>
                                        <p:attrNameLst>
                                          <p:attrName>style.visibility</p:attrName>
                                        </p:attrNameLst>
                                      </p:cBhvr>
                                      <p:to>
                                        <p:strVal val="visible"/>
                                      </p:to>
                                    </p:set>
                                    <p:animEffect transition="in" filter="wipe(up)">
                                      <p:cBhvr>
                                        <p:cTn id="11" dur="500"/>
                                        <p:tgtEl>
                                          <p:spTgt spid="9319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3196"/>
                                        </p:tgtEl>
                                        <p:attrNameLst>
                                          <p:attrName>style.visibility</p:attrName>
                                        </p:attrNameLst>
                                      </p:cBhvr>
                                      <p:to>
                                        <p:strVal val="visible"/>
                                      </p:to>
                                    </p:set>
                                    <p:animEffect transition="in" filter="wipe(up)">
                                      <p:cBhvr>
                                        <p:cTn id="14" dur="500"/>
                                        <p:tgtEl>
                                          <p:spTgt spid="93196"/>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93197"/>
                                        </p:tgtEl>
                                        <p:attrNameLst>
                                          <p:attrName>style.visibility</p:attrName>
                                        </p:attrNameLst>
                                      </p:cBhvr>
                                      <p:to>
                                        <p:strVal val="visible"/>
                                      </p:to>
                                    </p:set>
                                    <p:animEffect transition="in" filter="wipe(down)">
                                      <p:cBhvr>
                                        <p:cTn id="18" dur="500"/>
                                        <p:tgtEl>
                                          <p:spTgt spid="9319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3205"/>
                                        </p:tgtEl>
                                        <p:attrNameLst>
                                          <p:attrName>style.visibility</p:attrName>
                                        </p:attrNameLst>
                                      </p:cBhvr>
                                      <p:to>
                                        <p:strVal val="visible"/>
                                      </p:to>
                                    </p:set>
                                    <p:animEffect transition="in" filter="wipe(down)">
                                      <p:cBhvr>
                                        <p:cTn id="21" dur="500"/>
                                        <p:tgtEl>
                                          <p:spTgt spid="9320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3207"/>
                                        </p:tgtEl>
                                        <p:attrNameLst>
                                          <p:attrName>style.visibility</p:attrName>
                                        </p:attrNameLst>
                                      </p:cBhvr>
                                      <p:to>
                                        <p:strVal val="visible"/>
                                      </p:to>
                                    </p:set>
                                    <p:anim calcmode="lin" valueType="num">
                                      <p:cBhvr>
                                        <p:cTn id="25" dur="500" fill="hold"/>
                                        <p:tgtEl>
                                          <p:spTgt spid="93207"/>
                                        </p:tgtEl>
                                        <p:attrNameLst>
                                          <p:attrName>ppt_w</p:attrName>
                                        </p:attrNameLst>
                                      </p:cBhvr>
                                      <p:tavLst>
                                        <p:tav tm="0">
                                          <p:val>
                                            <p:fltVal val="0.000000"/>
                                          </p:val>
                                        </p:tav>
                                        <p:tav tm="100000">
                                          <p:val>
                                            <p:strVal val="#ppt_w"/>
                                          </p:val>
                                        </p:tav>
                                      </p:tavLst>
                                    </p:anim>
                                    <p:anim calcmode="lin" valueType="num">
                                      <p:cBhvr>
                                        <p:cTn id="26" dur="500" fill="hold"/>
                                        <p:tgtEl>
                                          <p:spTgt spid="93207"/>
                                        </p:tgtEl>
                                        <p:attrNameLst>
                                          <p:attrName>ppt_h</p:attrName>
                                        </p:attrNameLst>
                                      </p:cBhvr>
                                      <p:tavLst>
                                        <p:tav tm="0">
                                          <p:val>
                                            <p:fltVal val="0.000000"/>
                                          </p:val>
                                        </p:tav>
                                        <p:tav tm="100000">
                                          <p:val>
                                            <p:strVal val="#ppt_h"/>
                                          </p:val>
                                        </p:tav>
                                      </p:tavLst>
                                    </p:anim>
                                    <p:animEffect transition="in" filter="fade">
                                      <p:cBhvr>
                                        <p:cTn id="27" dur="500"/>
                                        <p:tgtEl>
                                          <p:spTgt spid="93207"/>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93198"/>
                                        </p:tgtEl>
                                        <p:attrNameLst>
                                          <p:attrName>style.visibility</p:attrName>
                                        </p:attrNameLst>
                                      </p:cBhvr>
                                      <p:to>
                                        <p:strVal val="visible"/>
                                      </p:to>
                                    </p:set>
                                    <p:animEffect transition="in" filter="wipe(down)">
                                      <p:cBhvr>
                                        <p:cTn id="31" dur="500"/>
                                        <p:tgtEl>
                                          <p:spTgt spid="93198"/>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93191"/>
                                        </p:tgtEl>
                                        <p:attrNameLst>
                                          <p:attrName>style.visibility</p:attrName>
                                        </p:attrNameLst>
                                      </p:cBhvr>
                                      <p:to>
                                        <p:strVal val="visible"/>
                                      </p:to>
                                    </p:set>
                                    <p:animEffect transition="in" filter="wipe(up)">
                                      <p:cBhvr>
                                        <p:cTn id="35" dur="500"/>
                                        <p:tgtEl>
                                          <p:spTgt spid="93191"/>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93190"/>
                                        </p:tgtEl>
                                        <p:attrNameLst>
                                          <p:attrName>style.visibility</p:attrName>
                                        </p:attrNameLst>
                                      </p:cBhvr>
                                      <p:to>
                                        <p:strVal val="visible"/>
                                      </p:to>
                                    </p:set>
                                    <p:animEffect transition="in" filter="wipe(up)">
                                      <p:cBhvr>
                                        <p:cTn id="38" dur="500"/>
                                        <p:tgtEl>
                                          <p:spTgt spid="93190"/>
                                        </p:tgtEl>
                                      </p:cBhvr>
                                    </p:animEffect>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93199"/>
                                        </p:tgtEl>
                                        <p:attrNameLst>
                                          <p:attrName>style.visibility</p:attrName>
                                        </p:attrNameLst>
                                      </p:cBhvr>
                                      <p:to>
                                        <p:strVal val="visible"/>
                                      </p:to>
                                    </p:set>
                                    <p:animEffect transition="in" filter="wipe(up)">
                                      <p:cBhvr>
                                        <p:cTn id="42" dur="500"/>
                                        <p:tgtEl>
                                          <p:spTgt spid="93199"/>
                                        </p:tgtEl>
                                      </p:cBhvr>
                                    </p:animEffect>
                                  </p:childTnLst>
                                </p:cTn>
                              </p:par>
                              <p:par>
                                <p:cTn id="43" presetID="22" presetClass="entr" presetSubtype="1" fill="hold" nodeType="withEffect">
                                  <p:stCondLst>
                                    <p:cond delay="0"/>
                                  </p:stCondLst>
                                  <p:childTnLst>
                                    <p:set>
                                      <p:cBhvr>
                                        <p:cTn id="44" dur="1" fill="hold">
                                          <p:stCondLst>
                                            <p:cond delay="0"/>
                                          </p:stCondLst>
                                        </p:cTn>
                                        <p:tgtEl>
                                          <p:spTgt spid="93203"/>
                                        </p:tgtEl>
                                        <p:attrNameLst>
                                          <p:attrName>style.visibility</p:attrName>
                                        </p:attrNameLst>
                                      </p:cBhvr>
                                      <p:to>
                                        <p:strVal val="visible"/>
                                      </p:to>
                                    </p:set>
                                    <p:animEffect transition="in" filter="wipe(up)">
                                      <p:cBhvr>
                                        <p:cTn id="45" dur="500"/>
                                        <p:tgtEl>
                                          <p:spTgt spid="93203"/>
                                        </p:tgtEl>
                                      </p:cBhvr>
                                    </p:animEffect>
                                  </p:childTnLst>
                                </p:cTn>
                              </p:par>
                            </p:childTnLst>
                          </p:cTn>
                        </p:par>
                        <p:par>
                          <p:cTn id="46" fill="hold">
                            <p:stCondLst>
                              <p:cond delay="3500"/>
                            </p:stCondLst>
                            <p:childTnLst>
                              <p:par>
                                <p:cTn id="47" presetID="22" presetClass="entr" presetSubtype="1" fill="hold" nodeType="afterEffect">
                                  <p:stCondLst>
                                    <p:cond delay="0"/>
                                  </p:stCondLst>
                                  <p:childTnLst>
                                    <p:set>
                                      <p:cBhvr>
                                        <p:cTn id="48" dur="1" fill="hold">
                                          <p:stCondLst>
                                            <p:cond delay="0"/>
                                          </p:stCondLst>
                                        </p:cTn>
                                        <p:tgtEl>
                                          <p:spTgt spid="93200"/>
                                        </p:tgtEl>
                                        <p:attrNameLst>
                                          <p:attrName>style.visibility</p:attrName>
                                        </p:attrNameLst>
                                      </p:cBhvr>
                                      <p:to>
                                        <p:strVal val="visible"/>
                                      </p:to>
                                    </p:set>
                                    <p:animEffect transition="in" filter="wipe(up)">
                                      <p:cBhvr>
                                        <p:cTn id="49" dur="500"/>
                                        <p:tgtEl>
                                          <p:spTgt spid="93200"/>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93206"/>
                                        </p:tgtEl>
                                        <p:attrNameLst>
                                          <p:attrName>style.visibility</p:attrName>
                                        </p:attrNameLst>
                                      </p:cBhvr>
                                      <p:to>
                                        <p:strVal val="visible"/>
                                      </p:to>
                                    </p:set>
                                    <p:animEffect transition="in" filter="wipe(up)">
                                      <p:cBhvr>
                                        <p:cTn id="53" dur="500"/>
                                        <p:tgtEl>
                                          <p:spTgt spid="93206"/>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93193"/>
                                        </p:tgtEl>
                                        <p:attrNameLst>
                                          <p:attrName>style.visibility</p:attrName>
                                        </p:attrNameLst>
                                      </p:cBhvr>
                                      <p:to>
                                        <p:strVal val="visible"/>
                                      </p:to>
                                    </p:set>
                                    <p:animEffect transition="in" filter="wipe(up)">
                                      <p:cBhvr>
                                        <p:cTn id="56" dur="500"/>
                                        <p:tgtEl>
                                          <p:spTgt spid="93193"/>
                                        </p:tgtEl>
                                      </p:cBhvr>
                                    </p:animEffect>
                                  </p:childTnLst>
                                </p:cTn>
                              </p:par>
                            </p:childTnLst>
                          </p:cTn>
                        </p:par>
                        <p:par>
                          <p:cTn id="57" fill="hold">
                            <p:stCondLst>
                              <p:cond delay="4500"/>
                            </p:stCondLst>
                            <p:childTnLst>
                              <p:par>
                                <p:cTn id="58" presetID="22" presetClass="entr" presetSubtype="4" fill="hold" nodeType="afterEffect">
                                  <p:stCondLst>
                                    <p:cond delay="0"/>
                                  </p:stCondLst>
                                  <p:childTnLst>
                                    <p:set>
                                      <p:cBhvr>
                                        <p:cTn id="59" dur="1" fill="hold">
                                          <p:stCondLst>
                                            <p:cond delay="0"/>
                                          </p:stCondLst>
                                        </p:cTn>
                                        <p:tgtEl>
                                          <p:spTgt spid="93201"/>
                                        </p:tgtEl>
                                        <p:attrNameLst>
                                          <p:attrName>style.visibility</p:attrName>
                                        </p:attrNameLst>
                                      </p:cBhvr>
                                      <p:to>
                                        <p:strVal val="visible"/>
                                      </p:to>
                                    </p:set>
                                    <p:animEffect transition="in" filter="wipe(down)">
                                      <p:cBhvr>
                                        <p:cTn id="60" dur="500"/>
                                        <p:tgtEl>
                                          <p:spTgt spid="93201"/>
                                        </p:tgtEl>
                                      </p:cBhvr>
                                    </p:animEffect>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93194"/>
                                        </p:tgtEl>
                                        <p:attrNameLst>
                                          <p:attrName>style.visibility</p:attrName>
                                        </p:attrNameLst>
                                      </p:cBhvr>
                                      <p:to>
                                        <p:strVal val="visible"/>
                                      </p:to>
                                    </p:set>
                                    <p:animEffect transition="in" filter="wipe(down)">
                                      <p:cBhvr>
                                        <p:cTn id="64" dur="500"/>
                                        <p:tgtEl>
                                          <p:spTgt spid="9319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93202"/>
                                        </p:tgtEl>
                                        <p:attrNameLst>
                                          <p:attrName>style.visibility</p:attrName>
                                        </p:attrNameLst>
                                      </p:cBhvr>
                                      <p:to>
                                        <p:strVal val="visible"/>
                                      </p:to>
                                    </p:set>
                                    <p:animEffect transition="in" filter="wipe(down)">
                                      <p:cBhvr>
                                        <p:cTn id="67" dur="500"/>
                                        <p:tgtEl>
                                          <p:spTgt spid="93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bldLvl="0" animBg="1"/>
      <p:bldP spid="93191" grpId="0"/>
      <p:bldP spid="93192" grpId="0" bldLvl="0" animBg="1"/>
      <p:bldP spid="93193" grpId="0"/>
      <p:bldP spid="93194" grpId="0"/>
      <p:bldP spid="93196" grpId="0"/>
      <p:bldP spid="93202" grpId="0" bldLvl="0" animBg="1"/>
      <p:bldP spid="93205" grpId="0"/>
      <p:bldP spid="93206" grpId="0" bldLvl="0" animBg="1"/>
      <p:bldP spid="9320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60" name="Picture 140" descr="263e802fa51b49061f3089f7"/>
          <p:cNvPicPr>
            <a:picLocks noChangeAspect="1"/>
          </p:cNvPicPr>
          <p:nvPr/>
        </p:nvPicPr>
        <p:blipFill>
          <a:blip r:embed="rId1"/>
          <a:stretch>
            <a:fillRect/>
          </a:stretch>
        </p:blipFill>
        <p:spPr>
          <a:xfrm>
            <a:off x="5243513" y="908050"/>
            <a:ext cx="1993900" cy="2911475"/>
          </a:xfrm>
          <a:prstGeom prst="rect">
            <a:avLst/>
          </a:prstGeom>
          <a:noFill/>
          <a:ln w="9525">
            <a:noFill/>
          </a:ln>
        </p:spPr>
      </p:pic>
      <p:pic>
        <p:nvPicPr>
          <p:cNvPr id="5261" name="Picture 141" descr="201203081240498084160"/>
          <p:cNvPicPr>
            <a:picLocks noChangeAspect="1"/>
          </p:cNvPicPr>
          <p:nvPr/>
        </p:nvPicPr>
        <p:blipFill>
          <a:blip r:embed="rId2"/>
          <a:stretch>
            <a:fillRect/>
          </a:stretch>
        </p:blipFill>
        <p:spPr>
          <a:xfrm>
            <a:off x="7967663" y="908050"/>
            <a:ext cx="1927225" cy="2879725"/>
          </a:xfrm>
          <a:prstGeom prst="rect">
            <a:avLst/>
          </a:prstGeom>
          <a:noFill/>
          <a:ln w="9525">
            <a:noFill/>
          </a:ln>
        </p:spPr>
      </p:pic>
      <p:pic>
        <p:nvPicPr>
          <p:cNvPr id="5262" name="Picture 142" descr="9025232544"/>
          <p:cNvPicPr>
            <a:picLocks noChangeAspect="1"/>
          </p:cNvPicPr>
          <p:nvPr/>
        </p:nvPicPr>
        <p:blipFill>
          <a:blip r:embed="rId3"/>
          <a:stretch>
            <a:fillRect/>
          </a:stretch>
        </p:blipFill>
        <p:spPr>
          <a:xfrm>
            <a:off x="2254250" y="908050"/>
            <a:ext cx="2268538" cy="2879725"/>
          </a:xfrm>
          <a:prstGeom prst="rect">
            <a:avLst/>
          </a:prstGeom>
          <a:noFill/>
          <a:ln w="9525">
            <a:noFill/>
          </a:ln>
        </p:spPr>
      </p:pic>
      <p:sp>
        <p:nvSpPr>
          <p:cNvPr id="5263" name="Text Box 143"/>
          <p:cNvSpPr txBox="1"/>
          <p:nvPr/>
        </p:nvSpPr>
        <p:spPr>
          <a:xfrm>
            <a:off x="2362200" y="3862388"/>
            <a:ext cx="2293620" cy="613410"/>
          </a:xfrm>
          <a:prstGeom prst="rect">
            <a:avLst/>
          </a:prstGeom>
          <a:noFill/>
          <a:ln w="9525">
            <a:noFill/>
          </a:ln>
        </p:spPr>
        <p:txBody>
          <a:bodyPr wrap="none">
            <a:spAutoFit/>
          </a:bodyPr>
          <a:p>
            <a:pPr lvl="0" eaLnBrk="1" hangingPunct="1"/>
            <a:r>
              <a:rPr lang="zh-CN" altLang="en-US" sz="3200" b="1" dirty="0">
                <a:latin typeface="微软雅黑" panose="020B0503020204020204" charset="-122"/>
                <a:ea typeface="微软雅黑" panose="020B0503020204020204" charset="-122"/>
              </a:rPr>
              <a:t>查理一世    </a:t>
            </a:r>
            <a:endParaRPr lang="zh-CN" altLang="en-US" sz="3200" b="1" dirty="0">
              <a:latin typeface="微软雅黑" panose="020B0503020204020204" charset="-122"/>
              <a:ea typeface="微软雅黑" panose="020B0503020204020204" charset="-122"/>
            </a:endParaRPr>
          </a:p>
        </p:txBody>
      </p:sp>
      <p:sp>
        <p:nvSpPr>
          <p:cNvPr id="5264" name="Text Box 144"/>
          <p:cNvSpPr txBox="1"/>
          <p:nvPr/>
        </p:nvSpPr>
        <p:spPr>
          <a:xfrm>
            <a:off x="5243513" y="3862388"/>
            <a:ext cx="2578735" cy="613410"/>
          </a:xfrm>
          <a:prstGeom prst="rect">
            <a:avLst/>
          </a:prstGeom>
          <a:noFill/>
          <a:ln w="9525">
            <a:noFill/>
          </a:ln>
        </p:spPr>
        <p:txBody>
          <a:bodyPr wrap="none">
            <a:spAutoFit/>
          </a:bodyPr>
          <a:p>
            <a:pPr lvl="0" eaLnBrk="1" hangingPunct="1"/>
            <a:r>
              <a:rPr lang="zh-CN" altLang="en-US" sz="3200" b="1" dirty="0">
                <a:latin typeface="微软雅黑" panose="020B0503020204020204" charset="-122"/>
                <a:ea typeface="微软雅黑" panose="020B0503020204020204" charset="-122"/>
              </a:rPr>
              <a:t>詹姆士二世   </a:t>
            </a:r>
            <a:endParaRPr lang="zh-CN" altLang="en-US" sz="3200" b="1" dirty="0">
              <a:latin typeface="微软雅黑" panose="020B0503020204020204" charset="-122"/>
              <a:ea typeface="微软雅黑" panose="020B0503020204020204" charset="-122"/>
            </a:endParaRPr>
          </a:p>
        </p:txBody>
      </p:sp>
      <p:sp>
        <p:nvSpPr>
          <p:cNvPr id="5265" name="Text Box 145"/>
          <p:cNvSpPr txBox="1"/>
          <p:nvPr/>
        </p:nvSpPr>
        <p:spPr>
          <a:xfrm>
            <a:off x="8051800" y="3859213"/>
            <a:ext cx="2293620" cy="613410"/>
          </a:xfrm>
          <a:prstGeom prst="rect">
            <a:avLst/>
          </a:prstGeom>
          <a:noFill/>
          <a:ln w="9525">
            <a:noFill/>
          </a:ln>
        </p:spPr>
        <p:txBody>
          <a:bodyPr wrap="none">
            <a:spAutoFit/>
          </a:bodyPr>
          <a:p>
            <a:pPr lvl="0" eaLnBrk="1" hangingPunct="1"/>
            <a:r>
              <a:rPr lang="zh-CN" altLang="en-US" sz="3200" b="1" dirty="0">
                <a:latin typeface="微软雅黑" panose="020B0503020204020204" charset="-122"/>
                <a:ea typeface="微软雅黑" panose="020B0503020204020204" charset="-122"/>
              </a:rPr>
              <a:t>威廉三世    </a:t>
            </a:r>
            <a:endParaRPr lang="zh-CN" altLang="en-US" sz="3200" b="1" dirty="0">
              <a:latin typeface="微软雅黑" panose="020B0503020204020204" charset="-122"/>
              <a:ea typeface="微软雅黑" panose="020B0503020204020204" charset="-122"/>
            </a:endParaRPr>
          </a:p>
        </p:txBody>
      </p:sp>
      <p:sp>
        <p:nvSpPr>
          <p:cNvPr id="5267" name="Text Box 147"/>
          <p:cNvSpPr txBox="1"/>
          <p:nvPr/>
        </p:nvSpPr>
        <p:spPr>
          <a:xfrm>
            <a:off x="5016500" y="4384675"/>
            <a:ext cx="2940050" cy="457200"/>
          </a:xfrm>
          <a:prstGeom prst="rect">
            <a:avLst/>
          </a:prstGeom>
          <a:noFill/>
          <a:ln w="9525">
            <a:noFill/>
          </a:ln>
        </p:spPr>
        <p:txBody>
          <a:bodyPr wrap="none">
            <a:spAutoFit/>
          </a:bodyPr>
          <a:p>
            <a:pPr lvl="0" eaLnBrk="1" hangingPunct="1"/>
            <a:r>
              <a:rPr lang="en-US" altLang="zh-CN" sz="2400" b="1" dirty="0">
                <a:solidFill>
                  <a:srgbClr val="FF0000"/>
                </a:solidFill>
                <a:latin typeface="华文中宋" pitchFamily="2" charset="-122"/>
                <a:ea typeface="华文中宋" pitchFamily="2" charset="-122"/>
              </a:rPr>
              <a:t>“</a:t>
            </a:r>
            <a:r>
              <a:rPr lang="zh-CN" altLang="en-US" sz="2400" b="1" dirty="0">
                <a:solidFill>
                  <a:srgbClr val="FF0000"/>
                </a:solidFill>
                <a:latin typeface="华文中宋" pitchFamily="2" charset="-122"/>
                <a:ea typeface="华文中宋" pitchFamily="2" charset="-122"/>
              </a:rPr>
              <a:t>逐”一个国王    </a:t>
            </a:r>
            <a:endParaRPr lang="zh-CN" altLang="en-US" sz="2400" b="1" dirty="0">
              <a:solidFill>
                <a:srgbClr val="FF0000"/>
              </a:solidFill>
              <a:latin typeface="华文中宋" pitchFamily="2" charset="-122"/>
              <a:ea typeface="华文中宋" pitchFamily="2" charset="-122"/>
            </a:endParaRPr>
          </a:p>
        </p:txBody>
      </p:sp>
      <p:sp>
        <p:nvSpPr>
          <p:cNvPr id="5268" name="Text Box 148"/>
          <p:cNvSpPr txBox="1"/>
          <p:nvPr/>
        </p:nvSpPr>
        <p:spPr>
          <a:xfrm>
            <a:off x="7921625" y="4384675"/>
            <a:ext cx="2940050" cy="457200"/>
          </a:xfrm>
          <a:prstGeom prst="rect">
            <a:avLst/>
          </a:prstGeom>
          <a:noFill/>
          <a:ln w="9525">
            <a:noFill/>
          </a:ln>
        </p:spPr>
        <p:txBody>
          <a:bodyPr wrap="none">
            <a:spAutoFit/>
          </a:bodyPr>
          <a:p>
            <a:pPr lvl="0" eaLnBrk="1" hangingPunct="1"/>
            <a:r>
              <a:rPr lang="en-US" altLang="zh-CN" sz="2400" b="1" dirty="0">
                <a:solidFill>
                  <a:srgbClr val="FF0000"/>
                </a:solidFill>
                <a:latin typeface="华文中宋" pitchFamily="2" charset="-122"/>
                <a:ea typeface="华文中宋" pitchFamily="2" charset="-122"/>
              </a:rPr>
              <a:t>“</a:t>
            </a:r>
            <a:r>
              <a:rPr lang="zh-CN" altLang="en-US" sz="2400" b="1" dirty="0">
                <a:solidFill>
                  <a:srgbClr val="FF0000"/>
                </a:solidFill>
                <a:latin typeface="华文中宋" pitchFamily="2" charset="-122"/>
                <a:ea typeface="华文中宋" pitchFamily="2" charset="-122"/>
              </a:rPr>
              <a:t>请”一个国王    </a:t>
            </a:r>
            <a:endParaRPr lang="zh-CN" altLang="en-US" sz="2400" b="1" dirty="0">
              <a:solidFill>
                <a:srgbClr val="FF0000"/>
              </a:solidFill>
              <a:latin typeface="华文中宋" pitchFamily="2" charset="-122"/>
              <a:ea typeface="华文中宋" pitchFamily="2" charset="-122"/>
            </a:endParaRPr>
          </a:p>
        </p:txBody>
      </p:sp>
      <p:sp>
        <p:nvSpPr>
          <p:cNvPr id="5269" name="Text Box 149"/>
          <p:cNvSpPr txBox="1"/>
          <p:nvPr/>
        </p:nvSpPr>
        <p:spPr>
          <a:xfrm>
            <a:off x="1919288" y="4357688"/>
            <a:ext cx="2786380" cy="457200"/>
          </a:xfrm>
          <a:prstGeom prst="rect">
            <a:avLst/>
          </a:prstGeom>
          <a:noFill/>
          <a:ln w="9525">
            <a:noFill/>
          </a:ln>
        </p:spPr>
        <p:txBody>
          <a:bodyPr wrap="none">
            <a:spAutoFit/>
          </a:bodyPr>
          <a:p>
            <a:pPr lvl="0" eaLnBrk="1" hangingPunct="1"/>
            <a:r>
              <a:rPr lang="en-US" altLang="zh-CN" sz="2400" b="1" dirty="0">
                <a:solidFill>
                  <a:srgbClr val="FF0000"/>
                </a:solidFill>
                <a:latin typeface="华文中宋" pitchFamily="2" charset="-122"/>
                <a:ea typeface="华文中宋" pitchFamily="2" charset="-122"/>
              </a:rPr>
              <a:t>“</a:t>
            </a:r>
            <a:r>
              <a:rPr lang="zh-CN" altLang="en-US" sz="2400" b="1" dirty="0">
                <a:solidFill>
                  <a:srgbClr val="FF0000"/>
                </a:solidFill>
                <a:latin typeface="华文中宋" pitchFamily="2" charset="-122"/>
                <a:ea typeface="华文中宋" pitchFamily="2" charset="-122"/>
              </a:rPr>
              <a:t>杀”一个国王   </a:t>
            </a:r>
            <a:endParaRPr lang="zh-CN" altLang="en-US" sz="2400" b="1" dirty="0">
              <a:solidFill>
                <a:srgbClr val="FF0000"/>
              </a:solidFill>
              <a:latin typeface="华文中宋" pitchFamily="2" charset="-122"/>
              <a:ea typeface="华文中宋" pitchFamily="2" charset="-122"/>
            </a:endParaRPr>
          </a:p>
        </p:txBody>
      </p:sp>
      <p:sp>
        <p:nvSpPr>
          <p:cNvPr id="5271" name="Rectangle 151"/>
          <p:cNvSpPr/>
          <p:nvPr/>
        </p:nvSpPr>
        <p:spPr>
          <a:xfrm>
            <a:off x="1774825" y="4874578"/>
            <a:ext cx="8713788" cy="1798320"/>
          </a:xfrm>
          <a:prstGeom prst="rect">
            <a:avLst/>
          </a:prstGeom>
          <a:noFill/>
          <a:ln w="9525" cap="flat" cmpd="sng">
            <a:solidFill>
              <a:srgbClr val="FF0000"/>
            </a:solidFill>
            <a:prstDash val="solid"/>
            <a:miter/>
            <a:headEnd type="none" w="med" len="med"/>
            <a:tailEnd type="none" w="med" len="med"/>
          </a:ln>
          <a:extLst>
            <a:ext uri="{909E8E84-426E-40DD-AFC4-6F175D3DCCD1}">
              <a14:hiddenFill xmlns:a14="http://schemas.microsoft.com/office/drawing/2010/main">
                <a:solidFill>
                  <a:srgbClr val="FFFF00"/>
                </a:solidFill>
              </a14:hiddenFill>
            </a:ext>
          </a:extLst>
        </p:spPr>
        <p:txBody>
          <a:bodyPr anchor="ctr">
            <a:spAutoFit/>
          </a:bodyPr>
          <a:p>
            <a:pPr lvl="0" eaLnBrk="1" hangingPunct="1"/>
            <a:r>
              <a:rPr lang="en-US" altLang="zh-CN" sz="2800" b="1" dirty="0">
                <a:solidFill>
                  <a:srgbClr val="0000FF"/>
                </a:solidFill>
                <a:latin typeface="华文中宋" pitchFamily="2" charset="-122"/>
                <a:ea typeface="华文中宋" pitchFamily="2" charset="-122"/>
              </a:rPr>
              <a:t>    </a:t>
            </a:r>
            <a:r>
              <a:rPr lang="zh-CN" altLang="en-US" sz="2800" b="1" dirty="0">
                <a:solidFill>
                  <a:srgbClr val="0000FF"/>
                </a:solidFill>
                <a:latin typeface="华文中宋" pitchFamily="2" charset="-122"/>
                <a:ea typeface="华文中宋" pitchFamily="2" charset="-122"/>
              </a:rPr>
              <a:t>光荣革命留下的最深刻遗产是：制度变迁可以用非革命的手段完成，从此后，英国历史上不再出现重大的暴力冲突，</a:t>
            </a:r>
            <a:r>
              <a:rPr lang="zh-CN" altLang="en-US" sz="2800" b="1" dirty="0">
                <a:solidFill>
                  <a:srgbClr val="FF0000"/>
                </a:solidFill>
                <a:latin typeface="华文中宋" pitchFamily="2" charset="-122"/>
                <a:ea typeface="华文中宋" pitchFamily="2" charset="-122"/>
              </a:rPr>
              <a:t>和平和渐进的改革</a:t>
            </a:r>
            <a:r>
              <a:rPr lang="zh-CN" altLang="en-US" sz="2800" b="1" dirty="0">
                <a:solidFill>
                  <a:srgbClr val="0000FF"/>
                </a:solidFill>
                <a:latin typeface="华文中宋" pitchFamily="2" charset="-122"/>
                <a:ea typeface="华文中宋" pitchFamily="2" charset="-122"/>
              </a:rPr>
              <a:t>成为英国历史发展的特色。       </a:t>
            </a:r>
            <a:r>
              <a:rPr lang="en-US" altLang="zh-CN" sz="2800" b="1" dirty="0">
                <a:solidFill>
                  <a:srgbClr val="0000FF"/>
                </a:solidFill>
                <a:latin typeface="华文中宋" pitchFamily="2" charset="-122"/>
                <a:ea typeface="华文中宋" pitchFamily="2" charset="-122"/>
              </a:rPr>
              <a:t>——</a:t>
            </a:r>
            <a:r>
              <a:rPr lang="zh-CN" altLang="en-US" sz="2800" b="1" dirty="0">
                <a:solidFill>
                  <a:srgbClr val="0000FF"/>
                </a:solidFill>
                <a:latin typeface="华文中宋" pitchFamily="2" charset="-122"/>
                <a:ea typeface="华文中宋" pitchFamily="2" charset="-122"/>
              </a:rPr>
              <a:t>钱乘旦、许洁明</a:t>
            </a:r>
            <a:r>
              <a:rPr lang="en-US" altLang="zh-CN" sz="2800" b="1" dirty="0">
                <a:solidFill>
                  <a:srgbClr val="0000FF"/>
                </a:solidFill>
                <a:latin typeface="华文中宋" pitchFamily="2" charset="-122"/>
                <a:ea typeface="华文中宋" pitchFamily="2" charset="-122"/>
              </a:rPr>
              <a:t>《</a:t>
            </a:r>
            <a:r>
              <a:rPr lang="zh-CN" altLang="en-US" sz="2800" b="1" dirty="0">
                <a:solidFill>
                  <a:srgbClr val="0000FF"/>
                </a:solidFill>
                <a:latin typeface="华文中宋" pitchFamily="2" charset="-122"/>
                <a:ea typeface="华文中宋" pitchFamily="2" charset="-122"/>
              </a:rPr>
              <a:t>英国通史</a:t>
            </a:r>
            <a:r>
              <a:rPr lang="en-US" altLang="zh-CN" sz="2800" b="1" dirty="0">
                <a:solidFill>
                  <a:srgbClr val="0000FF"/>
                </a:solidFill>
                <a:latin typeface="华文中宋" pitchFamily="2" charset="-122"/>
                <a:ea typeface="华文中宋" pitchFamily="2" charset="-122"/>
              </a:rPr>
              <a:t>》</a:t>
            </a:r>
            <a:endParaRPr lang="en-US" altLang="zh-CN" sz="2800" b="1" dirty="0">
              <a:solidFill>
                <a:srgbClr val="0000FF"/>
              </a:solidFill>
              <a:latin typeface="华文中宋" pitchFamily="2" charset="-122"/>
              <a:ea typeface="华文中宋" pitchFamily="2" charset="-122"/>
            </a:endParaRPr>
          </a:p>
        </p:txBody>
      </p:sp>
      <p:sp>
        <p:nvSpPr>
          <p:cNvPr id="5272" name="AutoShape 152"/>
          <p:cNvSpPr/>
          <p:nvPr/>
        </p:nvSpPr>
        <p:spPr>
          <a:xfrm>
            <a:off x="4367213" y="4437063"/>
            <a:ext cx="792162" cy="360362"/>
          </a:xfrm>
          <a:prstGeom prst="rightArrow">
            <a:avLst>
              <a:gd name="adj1" fmla="val 50000"/>
              <a:gd name="adj2" fmla="val 54955"/>
            </a:avLst>
          </a:prstGeom>
          <a:solidFill>
            <a:srgbClr val="FFFF00"/>
          </a:solidFill>
          <a:ln w="9525" cap="flat" cmpd="sng">
            <a:solidFill>
              <a:schemeClr val="tx1"/>
            </a:solidFill>
            <a:prstDash val="solid"/>
            <a:miter/>
            <a:headEnd type="none" w="med" len="med"/>
            <a:tailEnd type="none" w="med" len="med"/>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5273" name="AutoShape 153"/>
          <p:cNvSpPr/>
          <p:nvPr/>
        </p:nvSpPr>
        <p:spPr>
          <a:xfrm>
            <a:off x="7319963" y="4437063"/>
            <a:ext cx="792162" cy="360362"/>
          </a:xfrm>
          <a:prstGeom prst="rightArrow">
            <a:avLst>
              <a:gd name="adj1" fmla="val 50000"/>
              <a:gd name="adj2" fmla="val 54955"/>
            </a:avLst>
          </a:prstGeom>
          <a:solidFill>
            <a:srgbClr val="FFFF00"/>
          </a:solidFill>
          <a:ln w="9525" cap="flat" cmpd="sng">
            <a:solidFill>
              <a:schemeClr val="tx1"/>
            </a:solidFill>
            <a:prstDash val="solid"/>
            <a:miter/>
            <a:headEnd type="none" w="med" len="med"/>
            <a:tailEnd type="none" w="med" len="med"/>
          </a:ln>
        </p:spPr>
        <p:txBody>
          <a:bodyPr wrap="none" anchor="ctr"/>
          <a:p>
            <a:pPr lvl="0" eaLnBrk="1" hangingPunct="1"/>
            <a:endParaRPr lang="zh-CN" altLang="en-US" dirty="0">
              <a:latin typeface="Arial" panose="020B0604020202020204" pitchFamily="34" charset="0"/>
              <a:ea typeface="宋体" panose="02010600030101010101" pitchFamily="2" charset="-122"/>
            </a:endParaRPr>
          </a:p>
        </p:txBody>
      </p:sp>
      <p:sp>
        <p:nvSpPr>
          <p:cNvPr id="2" name="文本框 1"/>
          <p:cNvSpPr txBox="1"/>
          <p:nvPr/>
        </p:nvSpPr>
        <p:spPr>
          <a:xfrm>
            <a:off x="292735" y="301625"/>
            <a:ext cx="2540000" cy="365760"/>
          </a:xfrm>
          <a:prstGeom prst="rect">
            <a:avLst/>
          </a:prstGeom>
          <a:noFill/>
        </p:spPr>
        <p:txBody>
          <a:bodyPr wrap="square" rtlCol="0" anchor="t">
            <a:spAutoFit/>
          </a:bodyPr>
          <a:p>
            <a:r>
              <a:rPr lang="zh-CN" altLang="en-US"/>
              <a:t>詹姆斯一世</a:t>
            </a:r>
            <a:endParaRPr lang="zh-CN" altLang="en-US"/>
          </a:p>
        </p:txBody>
      </p:sp>
      <p:sp>
        <p:nvSpPr>
          <p:cNvPr id="3" name="下箭头 2"/>
          <p:cNvSpPr/>
          <p:nvPr/>
        </p:nvSpPr>
        <p:spPr>
          <a:xfrm>
            <a:off x="737870" y="690245"/>
            <a:ext cx="325755" cy="225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354965" y="897890"/>
            <a:ext cx="2540000" cy="365760"/>
          </a:xfrm>
          <a:prstGeom prst="rect">
            <a:avLst/>
          </a:prstGeom>
          <a:noFill/>
        </p:spPr>
        <p:txBody>
          <a:bodyPr wrap="square" rtlCol="0" anchor="t">
            <a:spAutoFit/>
          </a:bodyPr>
          <a:p>
            <a:r>
              <a:rPr lang="zh-CN" altLang="en-US"/>
              <a:t>查理一世</a:t>
            </a:r>
            <a:endParaRPr lang="zh-CN" altLang="en-US"/>
          </a:p>
        </p:txBody>
      </p:sp>
      <p:sp>
        <p:nvSpPr>
          <p:cNvPr id="5" name="下箭头 4"/>
          <p:cNvSpPr/>
          <p:nvPr/>
        </p:nvSpPr>
        <p:spPr>
          <a:xfrm>
            <a:off x="732155" y="1263650"/>
            <a:ext cx="325755" cy="225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261620" y="1555115"/>
            <a:ext cx="2540000" cy="365760"/>
          </a:xfrm>
          <a:prstGeom prst="rect">
            <a:avLst/>
          </a:prstGeom>
          <a:noFill/>
        </p:spPr>
        <p:txBody>
          <a:bodyPr wrap="square" rtlCol="0" anchor="t">
            <a:spAutoFit/>
          </a:bodyPr>
          <a:p>
            <a:r>
              <a:rPr lang="zh-CN" altLang="en-US"/>
              <a:t>查理二世</a:t>
            </a:r>
            <a:endParaRPr lang="zh-CN" altLang="en-US"/>
          </a:p>
        </p:txBody>
      </p:sp>
      <p:sp>
        <p:nvSpPr>
          <p:cNvPr id="7" name="文本框 6"/>
          <p:cNvSpPr txBox="1"/>
          <p:nvPr/>
        </p:nvSpPr>
        <p:spPr>
          <a:xfrm>
            <a:off x="261620" y="1896745"/>
            <a:ext cx="2540000" cy="365760"/>
          </a:xfrm>
          <a:prstGeom prst="rect">
            <a:avLst/>
          </a:prstGeom>
          <a:noFill/>
        </p:spPr>
        <p:txBody>
          <a:bodyPr wrap="square" rtlCol="0" anchor="t">
            <a:spAutoFit/>
          </a:bodyPr>
          <a:p>
            <a:r>
              <a:rPr lang="zh-CN" altLang="en-US"/>
              <a:t>詹姆斯二世</a:t>
            </a:r>
            <a:endParaRPr lang="zh-CN" altLang="en-US"/>
          </a:p>
        </p:txBody>
      </p:sp>
      <p:sp>
        <p:nvSpPr>
          <p:cNvPr id="8" name="下箭头 7"/>
          <p:cNvSpPr/>
          <p:nvPr/>
        </p:nvSpPr>
        <p:spPr>
          <a:xfrm>
            <a:off x="261620" y="2479040"/>
            <a:ext cx="325755" cy="225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Text Box 145"/>
          <p:cNvSpPr txBox="1"/>
          <p:nvPr/>
        </p:nvSpPr>
        <p:spPr>
          <a:xfrm>
            <a:off x="-1905" y="2831783"/>
            <a:ext cx="1369060" cy="384810"/>
          </a:xfrm>
          <a:prstGeom prst="rect">
            <a:avLst/>
          </a:prstGeom>
          <a:noFill/>
          <a:ln w="9525">
            <a:noFill/>
          </a:ln>
        </p:spPr>
        <p:txBody>
          <a:bodyPr wrap="none">
            <a:spAutoFit/>
          </a:bodyPr>
          <a:p>
            <a:pPr lvl="0" eaLnBrk="1" hangingPunct="1"/>
            <a:r>
              <a:rPr lang="zh-CN" altLang="en-US" b="1" dirty="0">
                <a:latin typeface="微软雅黑" panose="020B0503020204020204" charset="-122"/>
                <a:ea typeface="微软雅黑" panose="020B0503020204020204" charset="-122"/>
              </a:rPr>
              <a:t>威廉三世    </a:t>
            </a:r>
            <a:endParaRPr lang="zh-CN" altLang="en-US" b="1"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260"/>
                                        </p:tgtEl>
                                        <p:attrNameLst>
                                          <p:attrName>style.visibility</p:attrName>
                                        </p:attrNameLst>
                                      </p:cBhvr>
                                      <p:to>
                                        <p:strVal val="visible"/>
                                      </p:to>
                                    </p:set>
                                    <p:animEffect transition="in" filter="box(in)">
                                      <p:cBhvr>
                                        <p:cTn id="7" dur="500"/>
                                        <p:tgtEl>
                                          <p:spTgt spid="5260"/>
                                        </p:tgtEl>
                                      </p:cBhvr>
                                    </p:animEffect>
                                  </p:childTnLst>
                                </p:cTn>
                              </p:par>
                              <p:par>
                                <p:cTn id="8" presetID="4" presetClass="entr" presetSubtype="16" fill="hold" nodeType="withEffect">
                                  <p:stCondLst>
                                    <p:cond delay="0"/>
                                  </p:stCondLst>
                                  <p:childTnLst>
                                    <p:set>
                                      <p:cBhvr>
                                        <p:cTn id="9" dur="1" fill="hold">
                                          <p:stCondLst>
                                            <p:cond delay="0"/>
                                          </p:stCondLst>
                                        </p:cTn>
                                        <p:tgtEl>
                                          <p:spTgt spid="5261"/>
                                        </p:tgtEl>
                                        <p:attrNameLst>
                                          <p:attrName>style.visibility</p:attrName>
                                        </p:attrNameLst>
                                      </p:cBhvr>
                                      <p:to>
                                        <p:strVal val="visible"/>
                                      </p:to>
                                    </p:set>
                                    <p:animEffect transition="in" filter="box(in)">
                                      <p:cBhvr>
                                        <p:cTn id="10" dur="500"/>
                                        <p:tgtEl>
                                          <p:spTgt spid="5261"/>
                                        </p:tgtEl>
                                      </p:cBhvr>
                                    </p:animEffect>
                                  </p:childTnLst>
                                </p:cTn>
                              </p:par>
                              <p:par>
                                <p:cTn id="11" presetID="4" presetClass="entr" presetSubtype="16" fill="hold" nodeType="withEffect">
                                  <p:stCondLst>
                                    <p:cond delay="0"/>
                                  </p:stCondLst>
                                  <p:childTnLst>
                                    <p:set>
                                      <p:cBhvr>
                                        <p:cTn id="12" dur="1" fill="hold">
                                          <p:stCondLst>
                                            <p:cond delay="0"/>
                                          </p:stCondLst>
                                        </p:cTn>
                                        <p:tgtEl>
                                          <p:spTgt spid="5262"/>
                                        </p:tgtEl>
                                        <p:attrNameLst>
                                          <p:attrName>style.visibility</p:attrName>
                                        </p:attrNameLst>
                                      </p:cBhvr>
                                      <p:to>
                                        <p:strVal val="visible"/>
                                      </p:to>
                                    </p:set>
                                    <p:animEffect transition="in" filter="box(in)">
                                      <p:cBhvr>
                                        <p:cTn id="13" dur="500"/>
                                        <p:tgtEl>
                                          <p:spTgt spid="526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263"/>
                                        </p:tgtEl>
                                        <p:attrNameLst>
                                          <p:attrName>style.visibility</p:attrName>
                                        </p:attrNameLst>
                                      </p:cBhvr>
                                      <p:to>
                                        <p:strVal val="visible"/>
                                      </p:to>
                                    </p:set>
                                    <p:animEffect transition="in" filter="box(in)">
                                      <p:cBhvr>
                                        <p:cTn id="16" dur="500"/>
                                        <p:tgtEl>
                                          <p:spTgt spid="526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264"/>
                                        </p:tgtEl>
                                        <p:attrNameLst>
                                          <p:attrName>style.visibility</p:attrName>
                                        </p:attrNameLst>
                                      </p:cBhvr>
                                      <p:to>
                                        <p:strVal val="visible"/>
                                      </p:to>
                                    </p:set>
                                    <p:animEffect transition="in" filter="box(in)">
                                      <p:cBhvr>
                                        <p:cTn id="19" dur="500"/>
                                        <p:tgtEl>
                                          <p:spTgt spid="526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265"/>
                                        </p:tgtEl>
                                        <p:attrNameLst>
                                          <p:attrName>style.visibility</p:attrName>
                                        </p:attrNameLst>
                                      </p:cBhvr>
                                      <p:to>
                                        <p:strVal val="visible"/>
                                      </p:to>
                                    </p:set>
                                    <p:animEffect transition="in" filter="box(in)">
                                      <p:cBhvr>
                                        <p:cTn id="22" dur="500"/>
                                        <p:tgtEl>
                                          <p:spTgt spid="5265"/>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267"/>
                                        </p:tgtEl>
                                        <p:attrNameLst>
                                          <p:attrName>style.visibility</p:attrName>
                                        </p:attrNameLst>
                                      </p:cBhvr>
                                      <p:to>
                                        <p:strVal val="visible"/>
                                      </p:to>
                                    </p:set>
                                    <p:animEffect transition="in" filter="box(in)">
                                      <p:cBhvr>
                                        <p:cTn id="25" dur="500"/>
                                        <p:tgtEl>
                                          <p:spTgt spid="526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268"/>
                                        </p:tgtEl>
                                        <p:attrNameLst>
                                          <p:attrName>style.visibility</p:attrName>
                                        </p:attrNameLst>
                                      </p:cBhvr>
                                      <p:to>
                                        <p:strVal val="visible"/>
                                      </p:to>
                                    </p:set>
                                    <p:animEffect transition="in" filter="box(in)">
                                      <p:cBhvr>
                                        <p:cTn id="28" dur="500"/>
                                        <p:tgtEl>
                                          <p:spTgt spid="526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5269"/>
                                        </p:tgtEl>
                                        <p:attrNameLst>
                                          <p:attrName>style.visibility</p:attrName>
                                        </p:attrNameLst>
                                      </p:cBhvr>
                                      <p:to>
                                        <p:strVal val="visible"/>
                                      </p:to>
                                    </p:set>
                                    <p:animEffect transition="in" filter="box(in)">
                                      <p:cBhvr>
                                        <p:cTn id="31" dur="500"/>
                                        <p:tgtEl>
                                          <p:spTgt spid="526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272"/>
                                        </p:tgtEl>
                                        <p:attrNameLst>
                                          <p:attrName>style.visibility</p:attrName>
                                        </p:attrNameLst>
                                      </p:cBhvr>
                                      <p:to>
                                        <p:strVal val="visible"/>
                                      </p:to>
                                    </p:set>
                                    <p:animEffect transition="in" filter="box(in)">
                                      <p:cBhvr>
                                        <p:cTn id="34" dur="500"/>
                                        <p:tgtEl>
                                          <p:spTgt spid="5272"/>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5273"/>
                                        </p:tgtEl>
                                        <p:attrNameLst>
                                          <p:attrName>style.visibility</p:attrName>
                                        </p:attrNameLst>
                                      </p:cBhvr>
                                      <p:to>
                                        <p:strVal val="visible"/>
                                      </p:to>
                                    </p:set>
                                    <p:animEffect transition="in" filter="box(in)">
                                      <p:cBhvr>
                                        <p:cTn id="37" dur="500"/>
                                        <p:tgtEl>
                                          <p:spTgt spid="5273"/>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5271"/>
                                        </p:tgtEl>
                                        <p:attrNameLst>
                                          <p:attrName>style.visibility</p:attrName>
                                        </p:attrNameLst>
                                      </p:cBhvr>
                                      <p:to>
                                        <p:strVal val="visible"/>
                                      </p:to>
                                    </p:set>
                                    <p:animEffect transition="in" filter="slide(fromBottom)">
                                      <p:cBhvr>
                                        <p:cTn id="42" dur="500"/>
                                        <p:tgtEl>
                                          <p:spTgt spid="5271"/>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ox(in)">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 grpId="0"/>
      <p:bldP spid="5264" grpId="0"/>
      <p:bldP spid="5265" grpId="0"/>
      <p:bldP spid="5267" grpId="0"/>
      <p:bldP spid="5268" grpId="0"/>
      <p:bldP spid="5269" grpId="0"/>
      <p:bldP spid="5271" grpId="0" bldLvl="0" animBg="1"/>
      <p:bldP spid="5272" grpId="0" bldLvl="0" animBg="1"/>
      <p:bldP spid="5273" grpId="0" bldLvl="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4"/>
          <p:cNvSpPr/>
          <p:nvPr/>
        </p:nvSpPr>
        <p:spPr>
          <a:xfrm>
            <a:off x="913765" y="1511935"/>
            <a:ext cx="10445115" cy="3992880"/>
          </a:xfrm>
          <a:prstGeom prst="rect">
            <a:avLst/>
          </a:prstGeom>
        </p:spPr>
        <p:style>
          <a:lnRef idx="2">
            <a:schemeClr val="accent5"/>
          </a:lnRef>
          <a:fillRef idx="1">
            <a:schemeClr val="lt1"/>
          </a:fillRef>
          <a:effectRef idx="0">
            <a:schemeClr val="accent5"/>
          </a:effectRef>
          <a:fontRef idx="minor">
            <a:schemeClr val="dk1"/>
          </a:fontRef>
        </p:style>
        <p:txBody>
          <a:bodyPr wrap="square" anchor="ctr">
            <a:spAutoFit/>
          </a:bodyPr>
          <a:p>
            <a:pPr lvl="0" eaLnBrk="1" hangingPunct="1"/>
            <a:r>
              <a:rPr lang="en-US" altLang="zh-CN" sz="3200" b="1" dirty="0">
                <a:latin typeface="华文中宋" pitchFamily="2" charset="-122"/>
                <a:ea typeface="华文中宋" pitchFamily="2" charset="-122"/>
              </a:rPr>
              <a:t>    </a:t>
            </a:r>
            <a:r>
              <a:rPr lang="zh-CN" altLang="en-US" sz="3200" b="1" dirty="0">
                <a:latin typeface="华文中宋" pitchFamily="2" charset="-122"/>
                <a:ea typeface="华文中宋" pitchFamily="2" charset="-122"/>
              </a:rPr>
              <a:t>素以</a:t>
            </a:r>
            <a:r>
              <a:rPr lang="zh-CN" altLang="en-US" sz="3200" b="1" dirty="0">
                <a:solidFill>
                  <a:srgbClr val="FF0000"/>
                </a:solidFill>
                <a:latin typeface="华文中宋" pitchFamily="2" charset="-122"/>
                <a:ea typeface="华文中宋" pitchFamily="2" charset="-122"/>
              </a:rPr>
              <a:t>尊重传统、崇尚中庸</a:t>
            </a:r>
            <a:r>
              <a:rPr lang="zh-CN" altLang="en-US" sz="3200" b="1" dirty="0">
                <a:latin typeface="华文中宋" pitchFamily="2" charset="-122"/>
                <a:ea typeface="华文中宋" pitchFamily="2" charset="-122"/>
              </a:rPr>
              <a:t>的英吉利民族中，极端道路往往是行不通的。</a:t>
            </a:r>
            <a:r>
              <a:rPr lang="en-US" altLang="zh-CN" sz="3200" b="1" dirty="0">
                <a:latin typeface="华文中宋" pitchFamily="2" charset="-122"/>
                <a:ea typeface="华文中宋" pitchFamily="2" charset="-122"/>
              </a:rPr>
              <a:t>……</a:t>
            </a:r>
            <a:r>
              <a:rPr lang="zh-CN" altLang="en-US" sz="3200" b="1" dirty="0">
                <a:latin typeface="华文中宋" pitchFamily="2" charset="-122"/>
                <a:ea typeface="华文中宋" pitchFamily="2" charset="-122"/>
              </a:rPr>
              <a:t>光荣革命</a:t>
            </a:r>
            <a:r>
              <a:rPr lang="zh-CN" altLang="en-US" sz="3200" b="1" dirty="0">
                <a:solidFill>
                  <a:srgbClr val="FF0000"/>
                </a:solidFill>
                <a:latin typeface="华文中宋" pitchFamily="2" charset="-122"/>
                <a:ea typeface="华文中宋" pitchFamily="2" charset="-122"/>
              </a:rPr>
              <a:t>吸取</a:t>
            </a:r>
            <a:r>
              <a:rPr lang="zh-CN" altLang="en-US" sz="3200" b="1" dirty="0">
                <a:latin typeface="华文中宋" pitchFamily="2" charset="-122"/>
                <a:ea typeface="华文中宋" pitchFamily="2" charset="-122"/>
              </a:rPr>
              <a:t>了</a:t>
            </a:r>
            <a:r>
              <a:rPr lang="en-US" altLang="zh-CN" sz="3200" b="1" dirty="0">
                <a:latin typeface="华文中宋" pitchFamily="2" charset="-122"/>
                <a:ea typeface="华文中宋" pitchFamily="2" charset="-122"/>
              </a:rPr>
              <a:t>40</a:t>
            </a:r>
            <a:r>
              <a:rPr lang="zh-CN" altLang="en-US" sz="3200" b="1" dirty="0">
                <a:latin typeface="华文中宋" pitchFamily="2" charset="-122"/>
                <a:ea typeface="华文中宋" pitchFamily="2" charset="-122"/>
              </a:rPr>
              <a:t>年代革命和</a:t>
            </a:r>
            <a:r>
              <a:rPr lang="en-US" altLang="zh-CN" sz="3200" b="1" dirty="0">
                <a:latin typeface="华文中宋" pitchFamily="2" charset="-122"/>
                <a:ea typeface="华文中宋" pitchFamily="2" charset="-122"/>
              </a:rPr>
              <a:t>1660</a:t>
            </a:r>
            <a:r>
              <a:rPr lang="zh-CN" altLang="en-US" sz="3200" b="1" dirty="0">
                <a:latin typeface="华文中宋" pitchFamily="2" charset="-122"/>
                <a:ea typeface="华文中宋" pitchFamily="2" charset="-122"/>
              </a:rPr>
              <a:t>年“复辟解决”两方面的</a:t>
            </a:r>
            <a:r>
              <a:rPr lang="zh-CN" altLang="en-US" sz="3200" b="1" dirty="0">
                <a:solidFill>
                  <a:srgbClr val="FF0000"/>
                </a:solidFill>
                <a:latin typeface="华文中宋" pitchFamily="2" charset="-122"/>
                <a:ea typeface="华文中宋" pitchFamily="2" charset="-122"/>
              </a:rPr>
              <a:t>教训</a:t>
            </a:r>
            <a:r>
              <a:rPr lang="zh-CN" altLang="en-US" sz="3200" b="1" dirty="0">
                <a:latin typeface="华文中宋" pitchFamily="2" charset="-122"/>
                <a:ea typeface="华文中宋" pitchFamily="2" charset="-122"/>
              </a:rPr>
              <a:t>，既摒弃了无限制的斗争，又避免了无原则的调和</a:t>
            </a:r>
            <a:r>
              <a:rPr lang="en-US" altLang="zh-CN" sz="3200" b="1" dirty="0">
                <a:latin typeface="华文中宋" pitchFamily="2" charset="-122"/>
                <a:ea typeface="华文中宋" pitchFamily="2" charset="-122"/>
              </a:rPr>
              <a:t>……</a:t>
            </a:r>
            <a:r>
              <a:rPr lang="zh-CN" altLang="en-US" sz="3200" b="1" dirty="0">
                <a:latin typeface="华文中宋" pitchFamily="2" charset="-122"/>
                <a:ea typeface="华文中宋" pitchFamily="2" charset="-122"/>
              </a:rPr>
              <a:t>它遏止了</a:t>
            </a:r>
            <a:r>
              <a:rPr lang="en-US" altLang="zh-CN" sz="3200" b="1" dirty="0">
                <a:latin typeface="华文中宋" pitchFamily="2" charset="-122"/>
                <a:ea typeface="华文中宋" pitchFamily="2" charset="-122"/>
              </a:rPr>
              <a:t>1661</a:t>
            </a:r>
            <a:r>
              <a:rPr lang="zh-CN" altLang="en-US" sz="3200" b="1" dirty="0">
                <a:latin typeface="华文中宋" pitchFamily="2" charset="-122"/>
                <a:ea typeface="华文中宋" pitchFamily="2" charset="-122"/>
              </a:rPr>
              <a:t>年后出现的君主专制主义趋势，</a:t>
            </a:r>
            <a:r>
              <a:rPr lang="zh-CN" altLang="en-US" sz="3200" b="1" dirty="0">
                <a:solidFill>
                  <a:srgbClr val="FF0000"/>
                </a:solidFill>
                <a:latin typeface="华文中宋" pitchFamily="2" charset="-122"/>
                <a:ea typeface="华文中宋" pitchFamily="2" charset="-122"/>
              </a:rPr>
              <a:t>根本改变了英国政治制度</a:t>
            </a:r>
            <a:r>
              <a:rPr lang="zh-CN" altLang="en-US" sz="3200" b="1" dirty="0">
                <a:latin typeface="华文中宋" pitchFamily="2" charset="-122"/>
                <a:ea typeface="华文中宋" pitchFamily="2" charset="-122"/>
              </a:rPr>
              <a:t>的发展方向，同时</a:t>
            </a:r>
            <a:r>
              <a:rPr lang="zh-CN" altLang="en-US" sz="3200" b="1" dirty="0">
                <a:solidFill>
                  <a:srgbClr val="FF0000"/>
                </a:solidFill>
                <a:latin typeface="华文中宋" pitchFamily="2" charset="-122"/>
                <a:ea typeface="华文中宋" pitchFamily="2" charset="-122"/>
              </a:rPr>
              <a:t>又没有割断历史，超越传统</a:t>
            </a:r>
            <a:r>
              <a:rPr lang="zh-CN" altLang="en-US" sz="3200" b="1" dirty="0">
                <a:latin typeface="华文中宋" pitchFamily="2" charset="-122"/>
                <a:ea typeface="华文中宋" pitchFamily="2" charset="-122"/>
              </a:rPr>
              <a:t>。         </a:t>
            </a:r>
            <a:endParaRPr lang="en-US" altLang="zh-CN" sz="3200" b="1" dirty="0">
              <a:latin typeface="华文中宋" pitchFamily="2" charset="-122"/>
              <a:ea typeface="华文中宋" pitchFamily="2" charset="-122"/>
            </a:endParaRPr>
          </a:p>
          <a:p>
            <a:pPr lvl="0" eaLnBrk="1" hangingPunct="1"/>
            <a:r>
              <a:rPr lang="en-US" altLang="zh-CN" sz="3200" b="1" dirty="0">
                <a:latin typeface="华文中宋" pitchFamily="2" charset="-122"/>
                <a:ea typeface="华文中宋" pitchFamily="2" charset="-122"/>
              </a:rPr>
              <a:t>                  ——</a:t>
            </a:r>
            <a:r>
              <a:rPr lang="zh-CN" altLang="en-US" sz="3200" b="1" dirty="0">
                <a:latin typeface="华文中宋" pitchFamily="2" charset="-122"/>
                <a:ea typeface="华文中宋" pitchFamily="2" charset="-122"/>
              </a:rPr>
              <a:t>程汉大</a:t>
            </a:r>
            <a:r>
              <a:rPr lang="en-US" altLang="zh-CN" sz="3200" b="1" dirty="0">
                <a:latin typeface="华文中宋" pitchFamily="2" charset="-122"/>
                <a:ea typeface="华文中宋" pitchFamily="2" charset="-122"/>
              </a:rPr>
              <a:t>《</a:t>
            </a:r>
            <a:r>
              <a:rPr lang="zh-CN" altLang="en-US" sz="3200" b="1" dirty="0">
                <a:latin typeface="华文中宋" pitchFamily="2" charset="-122"/>
                <a:ea typeface="华文中宋" pitchFamily="2" charset="-122"/>
              </a:rPr>
              <a:t>英国政治制度史</a:t>
            </a:r>
            <a:r>
              <a:rPr lang="en-US" altLang="zh-CN" sz="3200" b="1" dirty="0">
                <a:latin typeface="华文中宋" pitchFamily="2" charset="-122"/>
                <a:ea typeface="华文中宋" pitchFamily="2" charset="-122"/>
              </a:rPr>
              <a:t>》</a:t>
            </a:r>
            <a:br>
              <a:rPr lang="en-US" altLang="zh-CN" sz="3200" b="1" dirty="0">
                <a:latin typeface="华文中宋" pitchFamily="2" charset="-122"/>
                <a:ea typeface="华文中宋" pitchFamily="2" charset="-122"/>
              </a:rPr>
            </a:br>
            <a:endParaRPr lang="en-US" altLang="zh-CN" sz="3200" b="1" dirty="0">
              <a:latin typeface="华文中宋" pitchFamily="2" charset="-122"/>
              <a:ea typeface="华文中宋"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50" name="Picture 6" descr="1"/>
          <p:cNvPicPr>
            <a:picLocks noChangeAspect="1"/>
          </p:cNvPicPr>
          <p:nvPr/>
        </p:nvPicPr>
        <p:blipFill>
          <a:blip r:embed="rId1"/>
          <a:stretch>
            <a:fillRect/>
          </a:stretch>
        </p:blipFill>
        <p:spPr>
          <a:xfrm>
            <a:off x="1631950" y="981075"/>
            <a:ext cx="4608513" cy="2744788"/>
          </a:xfrm>
          <a:prstGeom prst="rect">
            <a:avLst/>
          </a:prstGeom>
          <a:noFill/>
          <a:ln w="9525">
            <a:noFill/>
          </a:ln>
        </p:spPr>
      </p:pic>
      <p:sp>
        <p:nvSpPr>
          <p:cNvPr id="6154" name="Rectangle 10"/>
          <p:cNvSpPr/>
          <p:nvPr/>
        </p:nvSpPr>
        <p:spPr>
          <a:xfrm>
            <a:off x="405448" y="144145"/>
            <a:ext cx="6480175" cy="613410"/>
          </a:xfrm>
          <a:prstGeom prst="rect">
            <a:avLst/>
          </a:prstGeom>
          <a:noFill/>
          <a:ln w="9525">
            <a:noFill/>
          </a:ln>
        </p:spPr>
        <p:txBody>
          <a:bodyPr>
            <a:spAutoFit/>
          </a:bodyPr>
          <a:p>
            <a:pPr lvl="0" eaLnBrk="0" hangingPunct="0">
              <a:spcBef>
                <a:spcPct val="20000"/>
              </a:spcBef>
            </a:pPr>
            <a:r>
              <a:rPr lang="en-US" altLang="zh-CN" sz="3200" b="1" dirty="0">
                <a:solidFill>
                  <a:schemeClr val="tx1"/>
                </a:solidFill>
                <a:latin typeface="微软雅黑" panose="020B0503020204020204" charset="-122"/>
                <a:ea typeface="微软雅黑" panose="020B0503020204020204" charset="-122"/>
              </a:rPr>
              <a:t>  </a:t>
            </a:r>
            <a:r>
              <a:rPr lang="zh-CN" altLang="en-US" sz="3200" b="1" dirty="0">
                <a:solidFill>
                  <a:schemeClr val="tx1"/>
                </a:solidFill>
                <a:latin typeface="微软雅黑" panose="020B0503020204020204" charset="-122"/>
                <a:ea typeface="微软雅黑" panose="020B0503020204020204" charset="-122"/>
              </a:rPr>
              <a:t>二、君主立宪制的确立</a:t>
            </a:r>
            <a:endParaRPr lang="zh-CN" altLang="en-US" sz="3200" b="1" dirty="0">
              <a:solidFill>
                <a:schemeClr val="tx1"/>
              </a:solidFill>
              <a:latin typeface="微软雅黑" panose="020B0503020204020204" charset="-122"/>
              <a:ea typeface="微软雅黑" panose="020B0503020204020204" charset="-122"/>
            </a:endParaRPr>
          </a:p>
        </p:txBody>
      </p:sp>
      <p:pic>
        <p:nvPicPr>
          <p:cNvPr id="6156" name="Picture 12" descr="201301051352064213"/>
          <p:cNvPicPr>
            <a:picLocks noChangeAspect="1"/>
          </p:cNvPicPr>
          <p:nvPr/>
        </p:nvPicPr>
        <p:blipFill>
          <a:blip r:embed="rId2"/>
          <a:stretch>
            <a:fillRect/>
          </a:stretch>
        </p:blipFill>
        <p:spPr>
          <a:xfrm>
            <a:off x="6456363" y="981075"/>
            <a:ext cx="3995737" cy="2760663"/>
          </a:xfrm>
          <a:prstGeom prst="rect">
            <a:avLst/>
          </a:prstGeom>
          <a:noFill/>
          <a:ln w="9525">
            <a:noFill/>
          </a:ln>
        </p:spPr>
      </p:pic>
      <p:sp>
        <p:nvSpPr>
          <p:cNvPr id="6157" name="Text Box 13"/>
          <p:cNvSpPr txBox="1"/>
          <p:nvPr/>
        </p:nvSpPr>
        <p:spPr>
          <a:xfrm>
            <a:off x="1487488" y="3644900"/>
            <a:ext cx="5761037" cy="944880"/>
          </a:xfrm>
          <a:prstGeom prst="rect">
            <a:avLst/>
          </a:prstGeom>
          <a:noFill/>
          <a:ln w="9525">
            <a:noFill/>
          </a:ln>
        </p:spPr>
        <p:txBody>
          <a:bodyPr>
            <a:spAutoFit/>
          </a:bodyPr>
          <a:p>
            <a:pPr lvl="0" eaLnBrk="1" hangingPunct="1"/>
            <a:r>
              <a:rPr lang="en-US" altLang="zh-CN" sz="2800" b="1" dirty="0">
                <a:latin typeface="Arial" panose="020B0604020202020204" pitchFamily="34" charset="0"/>
                <a:ea typeface="宋体" panose="02010600030101010101" pitchFamily="2" charset="-122"/>
              </a:rPr>
              <a:t>   1689《</a:t>
            </a:r>
            <a:r>
              <a:rPr lang="zh-CN" altLang="en-US" sz="2800" b="1" dirty="0">
                <a:latin typeface="Arial" panose="020B0604020202020204" pitchFamily="34" charset="0"/>
                <a:ea typeface="宋体" panose="02010600030101010101" pitchFamily="2" charset="-122"/>
              </a:rPr>
              <a:t>权利法案</a:t>
            </a:r>
            <a:r>
              <a:rPr lang="en-US" altLang="zh-CN" sz="2800" b="1" dirty="0">
                <a:latin typeface="Arial" panose="020B0604020202020204" pitchFamily="34" charset="0"/>
                <a:ea typeface="宋体" panose="02010600030101010101" pitchFamily="2" charset="-122"/>
              </a:rPr>
              <a:t>》</a:t>
            </a:r>
            <a:endParaRPr lang="en-US" altLang="zh-CN" sz="2800" b="1" dirty="0">
              <a:latin typeface="Arial" panose="020B0604020202020204" pitchFamily="34" charset="0"/>
              <a:ea typeface="宋体" panose="02010600030101010101" pitchFamily="2" charset="-122"/>
            </a:endParaRPr>
          </a:p>
          <a:p>
            <a:pPr lvl="0" eaLnBrk="1" hangingPunct="1"/>
            <a:r>
              <a:rPr lang="zh-CN" altLang="en-US" sz="2800" b="1" dirty="0">
                <a:latin typeface="Arial" panose="020B0604020202020204" pitchFamily="34" charset="0"/>
                <a:ea typeface="宋体" panose="02010600030101010101" pitchFamily="2" charset="-122"/>
              </a:rPr>
              <a:t>（</a:t>
            </a:r>
            <a:r>
              <a:rPr lang="en-US" altLang="zh-CN" sz="2800" b="1" dirty="0">
                <a:latin typeface="Arial" panose="020B0604020202020204" pitchFamily="34" charset="0"/>
                <a:ea typeface="宋体" panose="02010600030101010101" pitchFamily="2" charset="-122"/>
              </a:rPr>
              <a:t>The Bill of Rights</a:t>
            </a:r>
            <a:r>
              <a:rPr lang="zh-CN" altLang="en-US" sz="2800" b="1" dirty="0">
                <a:latin typeface="Arial" panose="020B0604020202020204" pitchFamily="34" charset="0"/>
                <a:ea typeface="宋体" panose="02010600030101010101" pitchFamily="2" charset="-122"/>
              </a:rPr>
              <a:t>）</a:t>
            </a:r>
            <a:endParaRPr lang="zh-CN" altLang="en-US" sz="2800" b="1" dirty="0">
              <a:latin typeface="Arial" panose="020B0604020202020204" pitchFamily="34" charset="0"/>
              <a:ea typeface="宋体" panose="02010600030101010101" pitchFamily="2" charset="-122"/>
            </a:endParaRPr>
          </a:p>
        </p:txBody>
      </p:sp>
      <p:sp>
        <p:nvSpPr>
          <p:cNvPr id="6158" name="Text Box 14"/>
          <p:cNvSpPr txBox="1"/>
          <p:nvPr/>
        </p:nvSpPr>
        <p:spPr>
          <a:xfrm>
            <a:off x="6167438" y="3630613"/>
            <a:ext cx="5543550" cy="944880"/>
          </a:xfrm>
          <a:prstGeom prst="rect">
            <a:avLst/>
          </a:prstGeom>
          <a:noFill/>
          <a:ln w="9525">
            <a:noFill/>
          </a:ln>
        </p:spPr>
        <p:txBody>
          <a:bodyPr>
            <a:spAutoFit/>
          </a:bodyPr>
          <a:p>
            <a:pPr lvl="0" eaLnBrk="1" hangingPunct="1"/>
            <a:r>
              <a:rPr lang="en-US" altLang="zh-CN" sz="2800" b="1" dirty="0">
                <a:latin typeface="Arial" panose="020B0604020202020204" pitchFamily="34" charset="0"/>
                <a:ea typeface="宋体" panose="02010600030101010101" pitchFamily="2" charset="-122"/>
              </a:rPr>
              <a:t>     1701《</a:t>
            </a:r>
            <a:r>
              <a:rPr lang="zh-CN" altLang="en-US" sz="2800" b="1" dirty="0">
                <a:latin typeface="Arial" panose="020B0604020202020204" pitchFamily="34" charset="0"/>
                <a:ea typeface="宋体" panose="02010600030101010101" pitchFamily="2" charset="-122"/>
              </a:rPr>
              <a:t>王位继承法</a:t>
            </a:r>
            <a:r>
              <a:rPr lang="en-US" altLang="zh-CN" sz="2800" b="1" dirty="0">
                <a:latin typeface="Arial" panose="020B0604020202020204" pitchFamily="34" charset="0"/>
                <a:ea typeface="宋体" panose="02010600030101010101" pitchFamily="2" charset="-122"/>
              </a:rPr>
              <a:t>》</a:t>
            </a:r>
            <a:endParaRPr lang="en-US" altLang="zh-CN" sz="2800" b="1" dirty="0">
              <a:latin typeface="Arial" panose="020B0604020202020204" pitchFamily="34" charset="0"/>
              <a:ea typeface="宋体" panose="02010600030101010101" pitchFamily="2" charset="-122"/>
            </a:endParaRPr>
          </a:p>
          <a:p>
            <a:pPr lvl="0" eaLnBrk="1" hangingPunct="1"/>
            <a:r>
              <a:rPr lang="zh-CN" altLang="en-US" sz="2800" b="1" dirty="0">
                <a:latin typeface="Arial" panose="020B0604020202020204" pitchFamily="34" charset="0"/>
                <a:ea typeface="宋体" panose="02010600030101010101" pitchFamily="2" charset="-122"/>
              </a:rPr>
              <a:t>（</a:t>
            </a:r>
            <a:r>
              <a:rPr lang="en-US" altLang="zh-CN" sz="2800" b="1" dirty="0">
                <a:latin typeface="Arial" panose="020B0604020202020204" pitchFamily="34" charset="0"/>
                <a:ea typeface="宋体" panose="02010600030101010101" pitchFamily="2" charset="-122"/>
              </a:rPr>
              <a:t>Act of settlement,1701</a:t>
            </a:r>
            <a:r>
              <a:rPr lang="zh-CN" altLang="en-US" sz="2800" b="1" dirty="0">
                <a:latin typeface="Arial" panose="020B0604020202020204" pitchFamily="34" charset="0"/>
                <a:ea typeface="宋体" panose="02010600030101010101" pitchFamily="2" charset="-122"/>
              </a:rPr>
              <a:t>）</a:t>
            </a:r>
            <a:endParaRPr lang="zh-CN" altLang="en-US" sz="2800" b="1" dirty="0">
              <a:latin typeface="Arial" panose="020B0604020202020204" pitchFamily="34" charset="0"/>
              <a:ea typeface="宋体" panose="02010600030101010101" pitchFamily="2" charset="-122"/>
            </a:endParaRPr>
          </a:p>
        </p:txBody>
      </p:sp>
      <p:sp>
        <p:nvSpPr>
          <p:cNvPr id="2" name="文本框 1"/>
          <p:cNvSpPr txBox="1"/>
          <p:nvPr/>
        </p:nvSpPr>
        <p:spPr>
          <a:xfrm>
            <a:off x="800735" y="4680585"/>
            <a:ext cx="10439400" cy="1802130"/>
          </a:xfrm>
          <a:prstGeom prst="rect">
            <a:avLst/>
          </a:prstGeom>
          <a:noFill/>
        </p:spPr>
        <p:txBody>
          <a:bodyPr wrap="square" rtlCol="0">
            <a:spAutoFit/>
          </a:bodyPr>
          <a:p>
            <a:r>
              <a:rPr lang="zh-CN" altLang="en-US" sz="2800"/>
              <a:t>第一条    当今国王无嗣，死后其王位由安妮公主（Anne）继承；安妮公主无嗣，死后其王位由国王詹姆士一世的孙女、已故波希米王后的女儿、</a:t>
            </a:r>
            <a:r>
              <a:rPr lang="zh-CN" altLang="en-US" sz="2800">
                <a:solidFill>
                  <a:srgbClr val="FF0000"/>
                </a:solidFill>
              </a:rPr>
              <a:t>汉诺威选侯索菲亚公主</a:t>
            </a:r>
            <a:r>
              <a:rPr lang="zh-CN" altLang="en-US" sz="2800"/>
              <a:t>及其</a:t>
            </a:r>
            <a:r>
              <a:rPr lang="zh-CN" altLang="en-US" sz="2800">
                <a:solidFill>
                  <a:srgbClr val="FF0000"/>
                </a:solidFill>
              </a:rPr>
              <a:t>信仰新教的后裔继承</a:t>
            </a:r>
            <a:r>
              <a:rPr lang="zh-CN" altLang="en-US" sz="2800"/>
              <a:t>。</a:t>
            </a:r>
            <a:endParaRPr lang="zh-CN" altLang="en-US" sz="2800"/>
          </a:p>
          <a:p>
            <a:r>
              <a:rPr lang="zh-CN" altLang="en-US" sz="2800"/>
              <a:t>                                                         </a:t>
            </a:r>
            <a:r>
              <a:rPr lang="en-US" altLang="zh-CN" sz="2800"/>
              <a:t>——1701</a:t>
            </a:r>
            <a:r>
              <a:rPr lang="zh-CN" altLang="en-US" sz="2800"/>
              <a:t>《王位继承法》</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 calcmode="lin" valueType="num">
                                      <p:cBhvr additive="base">
                                        <p:cTn id="7" dur="500" fill="hold"/>
                                        <p:tgtEl>
                                          <p:spTgt spid="6154"/>
                                        </p:tgtEl>
                                        <p:attrNameLst>
                                          <p:attrName>ppt_x</p:attrName>
                                        </p:attrNameLst>
                                      </p:cBhvr>
                                      <p:tavLst>
                                        <p:tav tm="0">
                                          <p:val>
                                            <p:strVal val="#ppt_x"/>
                                          </p:val>
                                        </p:tav>
                                        <p:tav tm="100000">
                                          <p:val>
                                            <p:strVal val="#ppt_x"/>
                                          </p:val>
                                        </p:tav>
                                      </p:tavLst>
                                    </p:anim>
                                    <p:anim calcmode="lin" valueType="num">
                                      <p:cBhvr additive="base">
                                        <p:cTn id="8" dur="500" fill="hold"/>
                                        <p:tgtEl>
                                          <p:spTgt spid="615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6150"/>
                                        </p:tgtEl>
                                        <p:attrNameLst>
                                          <p:attrName>style.visibility</p:attrName>
                                        </p:attrNameLst>
                                      </p:cBhvr>
                                      <p:to>
                                        <p:strVal val="visible"/>
                                      </p:to>
                                    </p:set>
                                    <p:animEffect transition="in" filter="box(in)">
                                      <p:cBhvr>
                                        <p:cTn id="13" dur="500"/>
                                        <p:tgtEl>
                                          <p:spTgt spid="615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157"/>
                                        </p:tgtEl>
                                        <p:attrNameLst>
                                          <p:attrName>style.visibility</p:attrName>
                                        </p:attrNameLst>
                                      </p:cBhvr>
                                      <p:to>
                                        <p:strVal val="visible"/>
                                      </p:to>
                                    </p:set>
                                    <p:animEffect transition="in" filter="box(in)">
                                      <p:cBhvr>
                                        <p:cTn id="16" dur="500"/>
                                        <p:tgtEl>
                                          <p:spTgt spid="615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6156"/>
                                        </p:tgtEl>
                                        <p:attrNameLst>
                                          <p:attrName>style.visibility</p:attrName>
                                        </p:attrNameLst>
                                      </p:cBhvr>
                                      <p:to>
                                        <p:strVal val="visible"/>
                                      </p:to>
                                    </p:set>
                                    <p:animEffect transition="in" filter="box(in)">
                                      <p:cBhvr>
                                        <p:cTn id="21" dur="500"/>
                                        <p:tgtEl>
                                          <p:spTgt spid="615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6158"/>
                                        </p:tgtEl>
                                        <p:attrNameLst>
                                          <p:attrName>style.visibility</p:attrName>
                                        </p:attrNameLst>
                                      </p:cBhvr>
                                      <p:to>
                                        <p:strVal val="visible"/>
                                      </p:to>
                                    </p:set>
                                    <p:animEffect transition="in" filter="box(in)">
                                      <p:cBhvr>
                                        <p:cTn id="24" dur="5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P spid="6157" grpId="0"/>
      <p:bldP spid="61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Text Box 3"/>
          <p:cNvSpPr txBox="1"/>
          <p:nvPr/>
        </p:nvSpPr>
        <p:spPr>
          <a:xfrm>
            <a:off x="1847850" y="836613"/>
            <a:ext cx="8640763" cy="5483860"/>
          </a:xfrm>
          <a:prstGeom prst="rect">
            <a:avLst/>
          </a:prstGeom>
          <a:noFill/>
          <a:ln w="76200" cap="flat" cmpd="tri">
            <a:solidFill>
              <a:srgbClr val="000099"/>
            </a:solidFill>
            <a:prstDash val="solid"/>
            <a:miter/>
            <a:headEnd type="none" w="med" len="med"/>
            <a:tailEnd type="none" w="med" len="med"/>
          </a:ln>
        </p:spPr>
        <p:txBody>
          <a:bodyPr>
            <a:spAutoFit/>
          </a:bodyPr>
          <a:p>
            <a:pPr lvl="0" eaLnBrk="1" hangingPunct="1">
              <a:lnSpc>
                <a:spcPct val="115000"/>
              </a:lnSpc>
            </a:pPr>
            <a:r>
              <a:rPr lang="zh-CN" altLang="en-US" sz="2800" b="1" dirty="0">
                <a:solidFill>
                  <a:srgbClr val="000099"/>
                </a:solidFill>
                <a:latin typeface="宋体" panose="02010600030101010101" pitchFamily="2" charset="-122"/>
                <a:ea typeface="宋体" panose="02010600030101010101" pitchFamily="2" charset="-122"/>
              </a:rPr>
              <a:t>第一条   凡未经议会同意，以国王权威停止法律或停止法律实施之僭越权力，为非法行为。</a:t>
            </a:r>
            <a:endParaRPr lang="zh-CN" altLang="en-US" sz="2800" b="1" dirty="0">
              <a:solidFill>
                <a:srgbClr val="000099"/>
              </a:solidFill>
              <a:latin typeface="宋体" panose="02010600030101010101" pitchFamily="2" charset="-122"/>
              <a:ea typeface="宋体" panose="02010600030101010101" pitchFamily="2" charset="-122"/>
            </a:endParaRPr>
          </a:p>
          <a:p>
            <a:pPr lvl="0" eaLnBrk="1" hangingPunct="1">
              <a:lnSpc>
                <a:spcPct val="115000"/>
              </a:lnSpc>
            </a:pPr>
            <a:r>
              <a:rPr lang="zh-CN" altLang="en-US" sz="2800" b="1" dirty="0">
                <a:solidFill>
                  <a:srgbClr val="000099"/>
                </a:solidFill>
                <a:latin typeface="宋体" panose="02010600030101010101" pitchFamily="2" charset="-122"/>
                <a:ea typeface="宋体" panose="02010600030101010101" pitchFamily="2" charset="-122"/>
              </a:rPr>
              <a:t>第三条   设立审理宗教事务之钦差法庭之指令，以及一切其他同类指令与法庭，皆为非法而有害。</a:t>
            </a:r>
            <a:endParaRPr lang="zh-CN" altLang="en-US" sz="2800" b="1" dirty="0">
              <a:solidFill>
                <a:srgbClr val="000099"/>
              </a:solidFill>
              <a:latin typeface="宋体" panose="02010600030101010101" pitchFamily="2" charset="-122"/>
              <a:ea typeface="宋体" panose="02010600030101010101" pitchFamily="2" charset="-122"/>
            </a:endParaRPr>
          </a:p>
          <a:p>
            <a:pPr lvl="0" eaLnBrk="1" hangingPunct="1">
              <a:lnSpc>
                <a:spcPct val="115000"/>
              </a:lnSpc>
            </a:pPr>
            <a:endParaRPr lang="zh-CN" altLang="en-US" sz="2800" b="1" dirty="0">
              <a:solidFill>
                <a:srgbClr val="000099"/>
              </a:solidFill>
              <a:latin typeface="宋体" panose="02010600030101010101" pitchFamily="2" charset="-122"/>
              <a:ea typeface="宋体" panose="02010600030101010101" pitchFamily="2" charset="-122"/>
            </a:endParaRPr>
          </a:p>
          <a:p>
            <a:pPr lvl="0" eaLnBrk="1" hangingPunct="1">
              <a:lnSpc>
                <a:spcPct val="115000"/>
              </a:lnSpc>
            </a:pPr>
            <a:r>
              <a:rPr lang="zh-CN" altLang="en-US" sz="2800" b="1" dirty="0">
                <a:solidFill>
                  <a:srgbClr val="000099"/>
                </a:solidFill>
                <a:latin typeface="宋体" panose="02010600030101010101" pitchFamily="2" charset="-122"/>
                <a:ea typeface="宋体" panose="02010600030101010101" pitchFamily="2" charset="-122"/>
              </a:rPr>
              <a:t>第四条   凡未经议会准许，借口国王特权，为国王而征收，或供国王使用而征收金钱，</a:t>
            </a:r>
            <a:r>
              <a:rPr lang="en-US" altLang="zh-CN" sz="2800" b="1" dirty="0">
                <a:solidFill>
                  <a:srgbClr val="000099"/>
                </a:solidFill>
                <a:latin typeface="宋体" panose="02010600030101010101" pitchFamily="2" charset="-122"/>
                <a:ea typeface="宋体" panose="02010600030101010101" pitchFamily="2" charset="-122"/>
              </a:rPr>
              <a:t>……</a:t>
            </a:r>
            <a:r>
              <a:rPr lang="zh-CN" altLang="en-US" sz="2800" b="1" dirty="0">
                <a:solidFill>
                  <a:srgbClr val="000099"/>
                </a:solidFill>
                <a:latin typeface="宋体" panose="02010600030101010101" pitchFamily="2" charset="-122"/>
                <a:ea typeface="宋体" panose="02010600030101010101" pitchFamily="2" charset="-122"/>
              </a:rPr>
              <a:t>皆为非法。</a:t>
            </a:r>
            <a:endParaRPr lang="zh-CN" altLang="en-US" sz="2800" b="1" dirty="0">
              <a:solidFill>
                <a:srgbClr val="000099"/>
              </a:solidFill>
              <a:latin typeface="宋体" panose="02010600030101010101" pitchFamily="2" charset="-122"/>
              <a:ea typeface="宋体" panose="02010600030101010101" pitchFamily="2" charset="-122"/>
            </a:endParaRPr>
          </a:p>
          <a:p>
            <a:pPr lvl="0" eaLnBrk="1" hangingPunct="1">
              <a:lnSpc>
                <a:spcPct val="115000"/>
              </a:lnSpc>
            </a:pPr>
            <a:endParaRPr lang="zh-CN" altLang="en-US" sz="2800" b="1" dirty="0">
              <a:solidFill>
                <a:srgbClr val="000099"/>
              </a:solidFill>
              <a:latin typeface="宋体" panose="02010600030101010101" pitchFamily="2" charset="-122"/>
              <a:ea typeface="宋体" panose="02010600030101010101" pitchFamily="2" charset="-122"/>
            </a:endParaRPr>
          </a:p>
          <a:p>
            <a:pPr lvl="0" eaLnBrk="1" hangingPunct="1">
              <a:lnSpc>
                <a:spcPct val="115000"/>
              </a:lnSpc>
            </a:pPr>
            <a:r>
              <a:rPr lang="zh-CN" altLang="en-US" sz="2800" b="1" dirty="0">
                <a:solidFill>
                  <a:srgbClr val="000099"/>
                </a:solidFill>
                <a:latin typeface="宋体" panose="02010600030101010101" pitchFamily="2" charset="-122"/>
                <a:ea typeface="宋体" panose="02010600030101010101" pitchFamily="2" charset="-122"/>
              </a:rPr>
              <a:t>第六条   除经议会同意之外，平时在本王国内征募或维持常备军，皆属违法。</a:t>
            </a:r>
            <a:r>
              <a:rPr lang="zh-CN" altLang="en-US" sz="2800" b="1" dirty="0">
                <a:solidFill>
                  <a:srgbClr val="000099"/>
                </a:solidFill>
                <a:latin typeface="华文中宋" pitchFamily="2" charset="-122"/>
                <a:ea typeface="华文中宋" pitchFamily="2" charset="-122"/>
              </a:rPr>
              <a:t>         </a:t>
            </a:r>
            <a:endParaRPr lang="zh-CN" altLang="en-US" sz="2800" b="1" dirty="0">
              <a:solidFill>
                <a:srgbClr val="000099"/>
              </a:solidFill>
              <a:latin typeface="华文中宋" pitchFamily="2" charset="-122"/>
              <a:ea typeface="华文中宋" pitchFamily="2" charset="-122"/>
            </a:endParaRPr>
          </a:p>
          <a:p>
            <a:pPr lvl="0" eaLnBrk="1" hangingPunct="1">
              <a:lnSpc>
                <a:spcPct val="115000"/>
              </a:lnSpc>
            </a:pPr>
            <a:r>
              <a:rPr lang="zh-CN" altLang="en-US" sz="2800" b="1" dirty="0">
                <a:solidFill>
                  <a:srgbClr val="000099"/>
                </a:solidFill>
                <a:latin typeface="华文中宋" pitchFamily="2" charset="-122"/>
                <a:ea typeface="华文中宋" pitchFamily="2" charset="-122"/>
              </a:rPr>
              <a:t>                              </a:t>
            </a:r>
            <a:r>
              <a:rPr lang="en-US" altLang="zh-CN" sz="2800" b="1" dirty="0">
                <a:solidFill>
                  <a:srgbClr val="000099"/>
                </a:solidFill>
                <a:latin typeface="华文中宋" pitchFamily="2" charset="-122"/>
                <a:ea typeface="华文中宋" pitchFamily="2" charset="-122"/>
              </a:rPr>
              <a:t>——《</a:t>
            </a:r>
            <a:r>
              <a:rPr lang="zh-CN" altLang="en-US" sz="2800" b="1" dirty="0">
                <a:solidFill>
                  <a:srgbClr val="000099"/>
                </a:solidFill>
                <a:latin typeface="华文中宋" pitchFamily="2" charset="-122"/>
                <a:ea typeface="华文中宋" pitchFamily="2" charset="-122"/>
              </a:rPr>
              <a:t>权利法案</a:t>
            </a:r>
            <a:r>
              <a:rPr lang="en-US" altLang="zh-CN" sz="2800" b="1" dirty="0">
                <a:solidFill>
                  <a:srgbClr val="000099"/>
                </a:solidFill>
                <a:latin typeface="华文中宋" pitchFamily="2" charset="-122"/>
                <a:ea typeface="华文中宋" pitchFamily="2" charset="-122"/>
              </a:rPr>
              <a:t>》</a:t>
            </a:r>
            <a:endParaRPr lang="en-US" altLang="zh-CN" sz="2800" b="1" dirty="0">
              <a:solidFill>
                <a:srgbClr val="000099"/>
              </a:solidFill>
              <a:latin typeface="华文中宋" pitchFamily="2" charset="-122"/>
              <a:ea typeface="华文中宋" pitchFamily="2" charset="-122"/>
            </a:endParaRPr>
          </a:p>
        </p:txBody>
      </p:sp>
      <p:sp>
        <p:nvSpPr>
          <p:cNvPr id="20484" name="Text Box 4"/>
          <p:cNvSpPr txBox="1"/>
          <p:nvPr/>
        </p:nvSpPr>
        <p:spPr>
          <a:xfrm>
            <a:off x="2424113" y="6365875"/>
            <a:ext cx="7334885" cy="518160"/>
          </a:xfrm>
          <a:prstGeom prst="rect">
            <a:avLst/>
          </a:prstGeom>
          <a:noFill/>
          <a:ln w="9525">
            <a:noFill/>
          </a:ln>
        </p:spPr>
        <p:txBody>
          <a:bodyPr wrap="none">
            <a:spAutoFit/>
          </a:bodyPr>
          <a:p>
            <a:pPr lvl="0" eaLnBrk="1" hangingPunct="1"/>
            <a:r>
              <a:rPr lang="zh-CN" altLang="en-US" sz="2800" b="1" dirty="0">
                <a:solidFill>
                  <a:srgbClr val="CC0000"/>
                </a:solidFill>
                <a:latin typeface="黑体" panose="02010609060101010101" pitchFamily="49" charset="-122"/>
                <a:ea typeface="黑体" panose="02010609060101010101" pitchFamily="49" charset="-122"/>
              </a:rPr>
              <a:t>请思考：以上四条限制了国王的哪些权利？  </a:t>
            </a:r>
            <a:endParaRPr lang="zh-CN" altLang="en-US" sz="2800" b="1" dirty="0">
              <a:solidFill>
                <a:srgbClr val="CC0000"/>
              </a:solidFill>
              <a:latin typeface="黑体" panose="02010609060101010101" pitchFamily="49" charset="-122"/>
              <a:ea typeface="黑体" panose="02010609060101010101" pitchFamily="49" charset="-122"/>
            </a:endParaRPr>
          </a:p>
        </p:txBody>
      </p:sp>
      <p:sp>
        <p:nvSpPr>
          <p:cNvPr id="20488" name="Rectangle 8"/>
          <p:cNvSpPr/>
          <p:nvPr/>
        </p:nvSpPr>
        <p:spPr>
          <a:xfrm>
            <a:off x="8759825" y="1412875"/>
            <a:ext cx="2274888" cy="579120"/>
          </a:xfrm>
          <a:prstGeom prst="rect">
            <a:avLst/>
          </a:prstGeom>
          <a:noFill/>
          <a:ln w="9525">
            <a:noFill/>
          </a:ln>
        </p:spPr>
        <p:txBody>
          <a:bodyPr>
            <a:spAutoFit/>
          </a:bodyPr>
          <a:p>
            <a:pPr lvl="0" eaLnBrk="1" hangingPunct="1"/>
            <a:r>
              <a:rPr lang="zh-CN" altLang="en-US" sz="3200" b="1" dirty="0">
                <a:solidFill>
                  <a:srgbClr val="FF0000"/>
                </a:solidFill>
                <a:latin typeface="Arial" panose="020B0604020202020204" pitchFamily="34" charset="0"/>
                <a:ea typeface="黑体" panose="02010609060101010101" pitchFamily="49" charset="-122"/>
              </a:rPr>
              <a:t>立法权</a:t>
            </a:r>
            <a:endParaRPr lang="zh-CN" altLang="en-US" sz="3200" b="1" dirty="0">
              <a:solidFill>
                <a:srgbClr val="FF0000"/>
              </a:solidFill>
              <a:latin typeface="Arial" panose="020B0604020202020204" pitchFamily="34" charset="0"/>
              <a:ea typeface="黑体" panose="02010609060101010101" pitchFamily="49" charset="-122"/>
            </a:endParaRPr>
          </a:p>
        </p:txBody>
      </p:sp>
      <p:sp>
        <p:nvSpPr>
          <p:cNvPr id="20489" name="Rectangle 9"/>
          <p:cNvSpPr/>
          <p:nvPr/>
        </p:nvSpPr>
        <p:spPr>
          <a:xfrm>
            <a:off x="8759825" y="2852738"/>
            <a:ext cx="1800225" cy="579120"/>
          </a:xfrm>
          <a:prstGeom prst="rect">
            <a:avLst/>
          </a:prstGeom>
          <a:noFill/>
          <a:ln w="9525">
            <a:noFill/>
          </a:ln>
        </p:spPr>
        <p:txBody>
          <a:bodyPr>
            <a:spAutoFit/>
          </a:bodyPr>
          <a:p>
            <a:pPr lvl="0" eaLnBrk="1" hangingPunct="1"/>
            <a:r>
              <a:rPr lang="zh-CN" altLang="en-US" sz="3200" b="1" dirty="0">
                <a:solidFill>
                  <a:srgbClr val="FF0000"/>
                </a:solidFill>
                <a:latin typeface="Arial" panose="020B0604020202020204" pitchFamily="34" charset="0"/>
                <a:ea typeface="黑体" panose="02010609060101010101" pitchFamily="49" charset="-122"/>
              </a:rPr>
              <a:t>司法权</a:t>
            </a:r>
            <a:endParaRPr lang="zh-CN" altLang="en-US" sz="3200" b="1" dirty="0">
              <a:solidFill>
                <a:srgbClr val="FF0000"/>
              </a:solidFill>
              <a:latin typeface="Arial" panose="020B0604020202020204" pitchFamily="34" charset="0"/>
              <a:ea typeface="黑体" panose="02010609060101010101" pitchFamily="49" charset="-122"/>
            </a:endParaRPr>
          </a:p>
        </p:txBody>
      </p:sp>
      <p:sp>
        <p:nvSpPr>
          <p:cNvPr id="20490" name="Rectangle 10"/>
          <p:cNvSpPr/>
          <p:nvPr/>
        </p:nvSpPr>
        <p:spPr>
          <a:xfrm>
            <a:off x="8832850" y="4289425"/>
            <a:ext cx="2289175" cy="579120"/>
          </a:xfrm>
          <a:prstGeom prst="rect">
            <a:avLst/>
          </a:prstGeom>
          <a:noFill/>
          <a:ln w="9525">
            <a:noFill/>
          </a:ln>
        </p:spPr>
        <p:txBody>
          <a:bodyPr>
            <a:spAutoFit/>
          </a:bodyPr>
          <a:p>
            <a:pPr lvl="0" eaLnBrk="1" hangingPunct="1"/>
            <a:r>
              <a:rPr lang="zh-CN" altLang="en-US" sz="3200" b="1" dirty="0">
                <a:solidFill>
                  <a:srgbClr val="FF0000"/>
                </a:solidFill>
                <a:latin typeface="Arial" panose="020B0604020202020204" pitchFamily="34" charset="0"/>
                <a:ea typeface="黑体" panose="02010609060101010101" pitchFamily="49" charset="-122"/>
              </a:rPr>
              <a:t>财政权</a:t>
            </a:r>
            <a:endParaRPr lang="zh-CN" altLang="en-US" sz="3200" b="1" dirty="0">
              <a:solidFill>
                <a:srgbClr val="FF0000"/>
              </a:solidFill>
              <a:latin typeface="Arial" panose="020B0604020202020204" pitchFamily="34" charset="0"/>
              <a:ea typeface="黑体" panose="02010609060101010101" pitchFamily="49" charset="-122"/>
            </a:endParaRPr>
          </a:p>
        </p:txBody>
      </p:sp>
      <p:sp>
        <p:nvSpPr>
          <p:cNvPr id="20491" name="Rectangle 11"/>
          <p:cNvSpPr/>
          <p:nvPr/>
        </p:nvSpPr>
        <p:spPr>
          <a:xfrm>
            <a:off x="8894763" y="5373688"/>
            <a:ext cx="2817812" cy="579120"/>
          </a:xfrm>
          <a:prstGeom prst="rect">
            <a:avLst/>
          </a:prstGeom>
          <a:noFill/>
          <a:ln w="9525">
            <a:noFill/>
          </a:ln>
        </p:spPr>
        <p:txBody>
          <a:bodyPr>
            <a:spAutoFit/>
          </a:bodyPr>
          <a:p>
            <a:pPr lvl="0" eaLnBrk="1" hangingPunct="1"/>
            <a:r>
              <a:rPr lang="zh-CN" altLang="en-US" sz="3200" b="1" dirty="0">
                <a:solidFill>
                  <a:srgbClr val="FF0000"/>
                </a:solidFill>
                <a:latin typeface="Arial" panose="020B0604020202020204" pitchFamily="34" charset="0"/>
                <a:ea typeface="黑体" panose="02010609060101010101" pitchFamily="49" charset="-122"/>
              </a:rPr>
              <a:t>军事权</a:t>
            </a:r>
            <a:endParaRPr lang="zh-CN" altLang="en-US" sz="3200" b="1" dirty="0">
              <a:solidFill>
                <a:srgbClr val="FF0000"/>
              </a:solidFill>
              <a:latin typeface="Arial" panose="020B0604020202020204" pitchFamily="34" charset="0"/>
              <a:ea typeface="黑体" panose="02010609060101010101" pitchFamily="49" charset="-122"/>
            </a:endParaRPr>
          </a:p>
        </p:txBody>
      </p:sp>
      <p:sp>
        <p:nvSpPr>
          <p:cNvPr id="20495" name="Rectangle 15"/>
          <p:cNvSpPr/>
          <p:nvPr/>
        </p:nvSpPr>
        <p:spPr>
          <a:xfrm>
            <a:off x="2855913" y="115888"/>
            <a:ext cx="7561262" cy="701040"/>
          </a:xfrm>
          <a:prstGeom prst="rect">
            <a:avLst/>
          </a:prstGeom>
        </p:spPr>
        <p:style>
          <a:lnRef idx="2">
            <a:schemeClr val="accent5"/>
          </a:lnRef>
          <a:fillRef idx="1">
            <a:schemeClr val="lt1"/>
          </a:fillRef>
          <a:effectRef idx="0">
            <a:schemeClr val="accent5"/>
          </a:effectRef>
          <a:fontRef idx="minor">
            <a:schemeClr val="dk1"/>
          </a:fontRef>
        </p:style>
        <p:txBody>
          <a:bodyPr>
            <a:spAutoFit/>
          </a:bodyPr>
          <a:p>
            <a:pPr lvl="0" eaLnBrk="1" hangingPunct="1"/>
            <a:r>
              <a:rPr lang="en-US" altLang="zh-CN" sz="4000" b="1" dirty="0">
                <a:solidFill>
                  <a:schemeClr val="tx1"/>
                </a:solidFill>
                <a:latin typeface="Arial" panose="020B0604020202020204" pitchFamily="34" charset="0"/>
                <a:ea typeface="宋体" panose="02010600030101010101" pitchFamily="2" charset="-122"/>
              </a:rPr>
              <a:t>——</a:t>
            </a:r>
            <a:r>
              <a:rPr lang="zh-CN" altLang="en-US" sz="4000" b="1" dirty="0">
                <a:solidFill>
                  <a:schemeClr val="tx1"/>
                </a:solidFill>
                <a:latin typeface="Arial" panose="020B0604020202020204" pitchFamily="34" charset="0"/>
                <a:ea typeface="宋体" panose="02010600030101010101" pitchFamily="2" charset="-122"/>
              </a:rPr>
              <a:t>政治权利的第一次下移</a:t>
            </a:r>
            <a:endParaRPr lang="zh-CN" altLang="en-US" sz="4000" b="1" dirty="0">
              <a:solidFill>
                <a:schemeClr val="tx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ox(in)">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slide(fromBottom)">
                                      <p:cBhvr>
                                        <p:cTn id="12" dur="500"/>
                                        <p:tgtEl>
                                          <p:spTgt spid="2048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 calcmode="lin" valueType="num">
                                      <p:cBhvr additive="base">
                                        <p:cTn id="17" dur="500" fill="hold"/>
                                        <p:tgtEl>
                                          <p:spTgt spid="20488"/>
                                        </p:tgtEl>
                                        <p:attrNameLst>
                                          <p:attrName>ppt_x</p:attrName>
                                        </p:attrNameLst>
                                      </p:cBhvr>
                                      <p:tavLst>
                                        <p:tav tm="0">
                                          <p:val>
                                            <p:strVal val="1+#ppt_w/2"/>
                                          </p:val>
                                        </p:tav>
                                        <p:tav tm="100000">
                                          <p:val>
                                            <p:strVal val="#ppt_x"/>
                                          </p:val>
                                        </p:tav>
                                      </p:tavLst>
                                    </p:anim>
                                    <p:anim calcmode="lin" valueType="num">
                                      <p:cBhvr additive="base">
                                        <p:cTn id="18" dur="500" fill="hold"/>
                                        <p:tgtEl>
                                          <p:spTgt spid="2048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0489"/>
                                        </p:tgtEl>
                                        <p:attrNameLst>
                                          <p:attrName>style.visibility</p:attrName>
                                        </p:attrNameLst>
                                      </p:cBhvr>
                                      <p:to>
                                        <p:strVal val="visible"/>
                                      </p:to>
                                    </p:set>
                                    <p:anim calcmode="lin" valueType="num">
                                      <p:cBhvr additive="base">
                                        <p:cTn id="23" dur="500" fill="hold"/>
                                        <p:tgtEl>
                                          <p:spTgt spid="20489"/>
                                        </p:tgtEl>
                                        <p:attrNameLst>
                                          <p:attrName>ppt_x</p:attrName>
                                        </p:attrNameLst>
                                      </p:cBhvr>
                                      <p:tavLst>
                                        <p:tav tm="0">
                                          <p:val>
                                            <p:strVal val="1+#ppt_w/2"/>
                                          </p:val>
                                        </p:tav>
                                        <p:tav tm="100000">
                                          <p:val>
                                            <p:strVal val="#ppt_x"/>
                                          </p:val>
                                        </p:tav>
                                      </p:tavLst>
                                    </p:anim>
                                    <p:anim calcmode="lin" valueType="num">
                                      <p:cBhvr additive="base">
                                        <p:cTn id="24" dur="500" fill="hold"/>
                                        <p:tgtEl>
                                          <p:spTgt spid="2048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490"/>
                                        </p:tgtEl>
                                        <p:attrNameLst>
                                          <p:attrName>style.visibility</p:attrName>
                                        </p:attrNameLst>
                                      </p:cBhvr>
                                      <p:to>
                                        <p:strVal val="visible"/>
                                      </p:to>
                                    </p:set>
                                    <p:anim calcmode="lin" valueType="num">
                                      <p:cBhvr additive="base">
                                        <p:cTn id="29" dur="500" fill="hold"/>
                                        <p:tgtEl>
                                          <p:spTgt spid="20490"/>
                                        </p:tgtEl>
                                        <p:attrNameLst>
                                          <p:attrName>ppt_x</p:attrName>
                                        </p:attrNameLst>
                                      </p:cBhvr>
                                      <p:tavLst>
                                        <p:tav tm="0">
                                          <p:val>
                                            <p:strVal val="1+#ppt_w/2"/>
                                          </p:val>
                                        </p:tav>
                                        <p:tav tm="100000">
                                          <p:val>
                                            <p:strVal val="#ppt_x"/>
                                          </p:val>
                                        </p:tav>
                                      </p:tavLst>
                                    </p:anim>
                                    <p:anim calcmode="lin" valueType="num">
                                      <p:cBhvr additive="base">
                                        <p:cTn id="30" dur="500" fill="hold"/>
                                        <p:tgtEl>
                                          <p:spTgt spid="2049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0491"/>
                                        </p:tgtEl>
                                        <p:attrNameLst>
                                          <p:attrName>style.visibility</p:attrName>
                                        </p:attrNameLst>
                                      </p:cBhvr>
                                      <p:to>
                                        <p:strVal val="visible"/>
                                      </p:to>
                                    </p:set>
                                    <p:anim calcmode="lin" valueType="num">
                                      <p:cBhvr additive="base">
                                        <p:cTn id="35" dur="500" fill="hold"/>
                                        <p:tgtEl>
                                          <p:spTgt spid="20491"/>
                                        </p:tgtEl>
                                        <p:attrNameLst>
                                          <p:attrName>ppt_x</p:attrName>
                                        </p:attrNameLst>
                                      </p:cBhvr>
                                      <p:tavLst>
                                        <p:tav tm="0">
                                          <p:val>
                                            <p:strVal val="1+#ppt_w/2"/>
                                          </p:val>
                                        </p:tav>
                                        <p:tav tm="100000">
                                          <p:val>
                                            <p:strVal val="#ppt_x"/>
                                          </p:val>
                                        </p:tav>
                                      </p:tavLst>
                                    </p:anim>
                                    <p:anim calcmode="lin" valueType="num">
                                      <p:cBhvr additive="base">
                                        <p:cTn id="36" dur="500" fill="hold"/>
                                        <p:tgtEl>
                                          <p:spTgt spid="2049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20495"/>
                                        </p:tgtEl>
                                        <p:attrNameLst>
                                          <p:attrName>style.visibility</p:attrName>
                                        </p:attrNameLst>
                                      </p:cBhvr>
                                      <p:to>
                                        <p:strVal val="visible"/>
                                      </p:to>
                                    </p:set>
                                    <p:animEffect transition="in" filter="slide(fromBottom)">
                                      <p:cBhvr>
                                        <p:cTn id="41" dur="5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ldLvl="0" animBg="1"/>
      <p:bldP spid="20484" grpId="0"/>
      <p:bldP spid="20488" grpId="0"/>
      <p:bldP spid="20489" grpId="0"/>
      <p:bldP spid="20490" grpId="0"/>
      <p:bldP spid="20491" grpId="0"/>
      <p:bldP spid="20495"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4047</Words>
  <Application>WPS 演示</Application>
  <PresentationFormat>宽屏</PresentationFormat>
  <Paragraphs>347</Paragraphs>
  <Slides>24</Slides>
  <Notes>0</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2</vt:i4>
      </vt:variant>
      <vt:variant>
        <vt:lpstr>幻灯片标题</vt:lpstr>
      </vt:variant>
      <vt:variant>
        <vt:i4>24</vt:i4>
      </vt:variant>
    </vt:vector>
  </HeadingPairs>
  <TitlesOfParts>
    <vt:vector size="43" baseType="lpstr">
      <vt:lpstr>Arial</vt:lpstr>
      <vt:lpstr>宋体</vt:lpstr>
      <vt:lpstr>Wingdings</vt:lpstr>
      <vt:lpstr>微软雅黑</vt:lpstr>
      <vt:lpstr>华文中宋</vt:lpstr>
      <vt:lpstr>黑体</vt:lpstr>
      <vt:lpstr>华文新魏</vt:lpstr>
      <vt:lpstr>Times New Roman</vt:lpstr>
      <vt:lpstr>Tahoma</vt:lpstr>
      <vt:lpstr>迷你简隶二</vt:lpstr>
      <vt:lpstr>Verdana</vt:lpstr>
      <vt:lpstr>楷体_GB2312</vt:lpstr>
      <vt:lpstr>Calibri Light</vt:lpstr>
      <vt:lpstr>Calibri</vt:lpstr>
      <vt:lpstr>Arial Unicode MS</vt:lpstr>
      <vt:lpstr>新宋体</vt:lpstr>
      <vt:lpstr>Office 主题</vt:lpstr>
      <vt:lpstr>PowerPoint.Show.12</vt:lpstr>
      <vt:lpstr>PowerPoint.Slide.8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课堂小结:——“一、二、三、四”</vt:lpstr>
      <vt:lpstr>PowerPoint 演示文稿</vt:lpstr>
      <vt:lpstr>PowerPoint 演示文稿</vt:lpstr>
    </vt:vector>
  </TitlesOfParts>
  <Company>其他</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cp:lastModifiedBy>
  <cp:revision>41</cp:revision>
  <dcterms:created xsi:type="dcterms:W3CDTF">2018-10-31T12:09:00Z</dcterms:created>
  <dcterms:modified xsi:type="dcterms:W3CDTF">2018-11-19T08:23:34Z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2052-10.8.0.6058</vt:lpwstr>
  </property>
</Properties>
</file>